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sldIdLst>
    <p:sldId id="260" r:id="rId2"/>
    <p:sldId id="264" r:id="rId3"/>
    <p:sldId id="261" r:id="rId4"/>
    <p:sldId id="258" r:id="rId5"/>
    <p:sldId id="263" r:id="rId6"/>
    <p:sldId id="265" r:id="rId7"/>
    <p:sldId id="266" r:id="rId8"/>
    <p:sldId id="267" r:id="rId9"/>
    <p:sldId id="268" r:id="rId10"/>
    <p:sldId id="269" r:id="rId11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Calibri Light" panose="020F0302020204030204" pitchFamily="34" charset="0"/>
      <p:regular r:id="rId17"/>
      <p:italic r:id="rId18"/>
    </p:embeddedFont>
    <p:embeddedFont>
      <p:font typeface="HVD Comic Serif Pro" panose="02000506000000020004" pitchFamily="50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gQzP3TjULf5v7oZBjOSLCA==" hashData="JxcZfuzFJYfm8aFxyjLkFrk9/3DDA8XpR+pxZycF4oSVGygOB9RwKhBHixnbl6Q8uULyicgERZu3hLGqt2HeYQ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89914" autoAdjust="0"/>
  </p:normalViewPr>
  <p:slideViewPr>
    <p:cSldViewPr snapToGrid="0">
      <p:cViewPr varScale="1">
        <p:scale>
          <a:sx n="75" d="100"/>
          <a:sy n="75" d="100"/>
        </p:scale>
        <p:origin x="7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DE0C-B86D-4901-BE58-EA743057BEB6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0F3913-5557-413D-9811-94F31FF684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0888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D2162-54E4-114C-AB2A-97CB0B1FC4D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785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0F3913-5557-413D-9811-94F31FF6845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0055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If you were happy to buy them at full price, why does it matter that they’ve gone down in price?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0F3913-5557-413D-9811-94F31FF6845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6237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EE74-E54A-954F-8C87-CDB5114D939C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788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8605-C21B-49AA-8239-F2AEC6CF7444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613C3-66E4-4D08-BCFC-9A3A6B8900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6081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8605-C21B-49AA-8239-F2AEC6CF7444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613C3-66E4-4D08-BCFC-9A3A6B8900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0695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8605-C21B-49AA-8239-F2AEC6CF7444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613C3-66E4-4D08-BCFC-9A3A6B8900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1058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84576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96568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2148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51433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9743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8605-C21B-49AA-8239-F2AEC6CF7444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613C3-66E4-4D08-BCFC-9A3A6B8900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4375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8605-C21B-49AA-8239-F2AEC6CF7444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613C3-66E4-4D08-BCFC-9A3A6B8900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1230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8605-C21B-49AA-8239-F2AEC6CF7444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613C3-66E4-4D08-BCFC-9A3A6B8900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837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8605-C21B-49AA-8239-F2AEC6CF7444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613C3-66E4-4D08-BCFC-9A3A6B8900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341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8605-C21B-49AA-8239-F2AEC6CF7444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613C3-66E4-4D08-BCFC-9A3A6B8900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304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8605-C21B-49AA-8239-F2AEC6CF7444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613C3-66E4-4D08-BCFC-9A3A6B8900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1898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8605-C21B-49AA-8239-F2AEC6CF7444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613C3-66E4-4D08-BCFC-9A3A6B8900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5236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8605-C21B-49AA-8239-F2AEC6CF7444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613C3-66E4-4D08-BCFC-9A3A6B8900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49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78605-C21B-49AA-8239-F2AEC6CF7444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613C3-66E4-4D08-BCFC-9A3A6B8900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5909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hyperlink" Target="mailto:%20info@mybnk.or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644;p62" descr="halftone - grey.tif">
            <a:extLst>
              <a:ext uri="{FF2B5EF4-FFF2-40B4-BE49-F238E27FC236}">
                <a16:creationId xmlns:a16="http://schemas.microsoft.com/office/drawing/2014/main" id="{50B7163F-FF5C-4F4B-B934-CAD47DD51CC8}"/>
              </a:ext>
            </a:extLst>
          </p:cNvPr>
          <p:cNvPicPr preferRelativeResize="0"/>
          <p:nvPr/>
        </p:nvPicPr>
        <p:blipFill rotWithShape="1">
          <a:blip r:embed="rId3">
            <a:alphaModFix amt="10000"/>
          </a:blip>
          <a:srcRect/>
          <a:stretch/>
        </p:blipFill>
        <p:spPr>
          <a:xfrm rot="3824383">
            <a:off x="7515544" y="338149"/>
            <a:ext cx="5681472" cy="6478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193;p40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103" y="5099915"/>
            <a:ext cx="9856035" cy="27953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0649" y="7543800"/>
            <a:ext cx="1596839" cy="1487467"/>
          </a:xfrm>
          <a:prstGeom prst="rect">
            <a:avLst/>
          </a:prstGeom>
        </p:spPr>
      </p:pic>
      <p:pic>
        <p:nvPicPr>
          <p:cNvPr id="11" name="Picture 10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406" y="7159668"/>
            <a:ext cx="1596839" cy="1487467"/>
          </a:xfrm>
          <a:prstGeom prst="rect">
            <a:avLst/>
          </a:prstGeom>
        </p:spPr>
      </p:pic>
      <p:pic>
        <p:nvPicPr>
          <p:cNvPr id="12" name="Picture 11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6459" y="7543800"/>
            <a:ext cx="1596839" cy="1487467"/>
          </a:xfrm>
          <a:prstGeom prst="rect">
            <a:avLst/>
          </a:prstGeom>
        </p:spPr>
      </p:pic>
      <p:pic>
        <p:nvPicPr>
          <p:cNvPr id="13" name="Picture 12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1" y="8153400"/>
            <a:ext cx="1596839" cy="1487467"/>
          </a:xfrm>
          <a:prstGeom prst="rect">
            <a:avLst/>
          </a:prstGeom>
        </p:spPr>
      </p:pic>
      <p:pic>
        <p:nvPicPr>
          <p:cNvPr id="14" name="Picture 13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1726" y="7598601"/>
            <a:ext cx="1596839" cy="1487467"/>
          </a:xfrm>
          <a:prstGeom prst="rect">
            <a:avLst/>
          </a:prstGeom>
        </p:spPr>
      </p:pic>
      <p:pic>
        <p:nvPicPr>
          <p:cNvPr id="15" name="Picture 14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1351" y="8153400"/>
            <a:ext cx="1596839" cy="1487467"/>
          </a:xfrm>
          <a:prstGeom prst="rect">
            <a:avLst/>
          </a:prstGeom>
        </p:spPr>
      </p:pic>
      <p:pic>
        <p:nvPicPr>
          <p:cNvPr id="16" name="Picture 15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623" y="8494735"/>
            <a:ext cx="1596839" cy="1487467"/>
          </a:xfrm>
          <a:prstGeom prst="rect">
            <a:avLst/>
          </a:prstGeom>
        </p:spPr>
      </p:pic>
      <p:pic>
        <p:nvPicPr>
          <p:cNvPr id="17" name="Picture 16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375" y="7751001"/>
            <a:ext cx="1596839" cy="1487467"/>
          </a:xfrm>
          <a:prstGeom prst="rect">
            <a:avLst/>
          </a:prstGeom>
        </p:spPr>
      </p:pic>
      <p:pic>
        <p:nvPicPr>
          <p:cNvPr id="18" name="Picture 17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8859" y="8494735"/>
            <a:ext cx="1596839" cy="1487467"/>
          </a:xfrm>
          <a:prstGeom prst="rect">
            <a:avLst/>
          </a:prstGeom>
        </p:spPr>
      </p:pic>
      <p:pic>
        <p:nvPicPr>
          <p:cNvPr id="19" name="Picture 18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1" y="9104335"/>
            <a:ext cx="1596839" cy="1487467"/>
          </a:xfrm>
          <a:prstGeom prst="rect">
            <a:avLst/>
          </a:prstGeom>
        </p:spPr>
      </p:pic>
      <p:pic>
        <p:nvPicPr>
          <p:cNvPr id="20" name="Picture 19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1" y="8102600"/>
            <a:ext cx="1596839" cy="1487467"/>
          </a:xfrm>
          <a:prstGeom prst="rect">
            <a:avLst/>
          </a:prstGeom>
        </p:spPr>
      </p:pic>
      <p:pic>
        <p:nvPicPr>
          <p:cNvPr id="21" name="Picture 20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3751" y="9104335"/>
            <a:ext cx="1596839" cy="1487467"/>
          </a:xfrm>
          <a:prstGeom prst="rect">
            <a:avLst/>
          </a:prstGeom>
        </p:spPr>
      </p:pic>
      <p:pic>
        <p:nvPicPr>
          <p:cNvPr id="22" name="Picture 21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067" y="8287533"/>
            <a:ext cx="1596839" cy="1487467"/>
          </a:xfrm>
          <a:prstGeom prst="rect">
            <a:avLst/>
          </a:prstGeom>
        </p:spPr>
      </p:pic>
      <p:pic>
        <p:nvPicPr>
          <p:cNvPr id="23" name="Picture 22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6957" y="7903401"/>
            <a:ext cx="1596839" cy="1487467"/>
          </a:xfrm>
          <a:prstGeom prst="rect">
            <a:avLst/>
          </a:prstGeom>
        </p:spPr>
      </p:pic>
      <p:pic>
        <p:nvPicPr>
          <p:cNvPr id="24" name="Picture 23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4238" y="7903401"/>
            <a:ext cx="1596839" cy="1487467"/>
          </a:xfrm>
          <a:prstGeom prst="rect">
            <a:avLst/>
          </a:prstGeom>
        </p:spPr>
      </p:pic>
      <p:pic>
        <p:nvPicPr>
          <p:cNvPr id="25" name="Picture 24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5906" y="8611515"/>
            <a:ext cx="1596839" cy="1487467"/>
          </a:xfrm>
          <a:prstGeom prst="rect">
            <a:avLst/>
          </a:prstGeom>
        </p:spPr>
      </p:pic>
      <p:pic>
        <p:nvPicPr>
          <p:cNvPr id="26" name="Picture 25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4126" y="9031267"/>
            <a:ext cx="1596839" cy="1487467"/>
          </a:xfrm>
          <a:prstGeom prst="rect">
            <a:avLst/>
          </a:prstGeom>
        </p:spPr>
      </p:pic>
      <p:pic>
        <p:nvPicPr>
          <p:cNvPr id="27" name="Picture 26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3751" y="8305800"/>
            <a:ext cx="1596839" cy="1487467"/>
          </a:xfrm>
          <a:prstGeom prst="rect">
            <a:avLst/>
          </a:prstGeom>
        </p:spPr>
      </p:pic>
      <p:pic>
        <p:nvPicPr>
          <p:cNvPr id="28" name="Picture 27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4962" y="9049533"/>
            <a:ext cx="1596839" cy="1487467"/>
          </a:xfrm>
          <a:prstGeom prst="rect">
            <a:avLst/>
          </a:prstGeom>
        </p:spPr>
      </p:pic>
      <p:pic>
        <p:nvPicPr>
          <p:cNvPr id="29" name="Picture 28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7775" y="7903401"/>
            <a:ext cx="1596839" cy="1487467"/>
          </a:xfrm>
          <a:prstGeom prst="rect">
            <a:avLst/>
          </a:prstGeom>
        </p:spPr>
      </p:pic>
      <p:pic>
        <p:nvPicPr>
          <p:cNvPr id="30" name="Picture 29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6459" y="9049533"/>
            <a:ext cx="1596839" cy="1487467"/>
          </a:xfrm>
          <a:prstGeom prst="rect">
            <a:avLst/>
          </a:prstGeom>
        </p:spPr>
      </p:pic>
      <p:pic>
        <p:nvPicPr>
          <p:cNvPr id="31" name="Picture 30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5982" y="9390867"/>
            <a:ext cx="1596839" cy="1487467"/>
          </a:xfrm>
          <a:prstGeom prst="rect">
            <a:avLst/>
          </a:prstGeom>
        </p:spPr>
      </p:pic>
      <p:pic>
        <p:nvPicPr>
          <p:cNvPr id="32" name="Picture 31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7775" y="8998733"/>
            <a:ext cx="1596839" cy="1487467"/>
          </a:xfrm>
          <a:prstGeom prst="rect">
            <a:avLst/>
          </a:prstGeom>
        </p:spPr>
      </p:pic>
      <p:pic>
        <p:nvPicPr>
          <p:cNvPr id="33" name="Picture 32" descr="flip coin side 2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6151" y="9256735"/>
            <a:ext cx="1596839" cy="1487467"/>
          </a:xfrm>
          <a:prstGeom prst="rect">
            <a:avLst/>
          </a:prstGeom>
        </p:spPr>
      </p:pic>
      <p:pic>
        <p:nvPicPr>
          <p:cNvPr id="34" name="Google Shape;644;p62" descr="halftone - grey.tif">
            <a:extLst>
              <a:ext uri="{FF2B5EF4-FFF2-40B4-BE49-F238E27FC236}">
                <a16:creationId xmlns:a16="http://schemas.microsoft.com/office/drawing/2014/main" id="{F276ACEA-6208-7348-A1CB-C886C600ED21}"/>
              </a:ext>
            </a:extLst>
          </p:cNvPr>
          <p:cNvPicPr preferRelativeResize="0"/>
          <p:nvPr/>
        </p:nvPicPr>
        <p:blipFill rotWithShape="1">
          <a:blip r:embed="rId3">
            <a:alphaModFix amt="10000"/>
          </a:blip>
          <a:srcRect/>
          <a:stretch/>
        </p:blipFill>
        <p:spPr>
          <a:xfrm rot="18264883">
            <a:off x="-463727" y="130655"/>
            <a:ext cx="5681472" cy="647801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917E8A7E-486C-7242-A60D-08A0E10B18D6}"/>
              </a:ext>
            </a:extLst>
          </p:cNvPr>
          <p:cNvGrpSpPr/>
          <p:nvPr/>
        </p:nvGrpSpPr>
        <p:grpSpPr>
          <a:xfrm>
            <a:off x="3304606" y="126631"/>
            <a:ext cx="5582790" cy="6062262"/>
            <a:chOff x="2478454" y="94973"/>
            <a:chExt cx="4187093" cy="4546696"/>
          </a:xfrm>
        </p:grpSpPr>
        <p:pic>
          <p:nvPicPr>
            <p:cNvPr id="38" name="Google Shape;195;p40"/>
            <p:cNvPicPr preferRelativeResize="0"/>
            <p:nvPr/>
          </p:nvPicPr>
          <p:blipFill>
            <a:blip r:embed="rId6"/>
            <a:stretch>
              <a:fillRect/>
            </a:stretch>
          </p:blipFill>
          <p:spPr>
            <a:xfrm>
              <a:off x="2478454" y="94973"/>
              <a:ext cx="4187093" cy="397237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0BDD8214-61AC-CD4B-9306-2DD5854FE645}"/>
                </a:ext>
              </a:extLst>
            </p:cNvPr>
            <p:cNvGrpSpPr/>
            <p:nvPr/>
          </p:nvGrpSpPr>
          <p:grpSpPr>
            <a:xfrm rot="211218">
              <a:off x="2647405" y="3570514"/>
              <a:ext cx="3805646" cy="1071155"/>
              <a:chOff x="5817326" y="1602377"/>
              <a:chExt cx="3805646" cy="1071155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77F78ACA-22CA-9E4A-804C-1BD325F66C37}"/>
                  </a:ext>
                </a:extLst>
              </p:cNvPr>
              <p:cNvSpPr/>
              <p:nvPr/>
            </p:nvSpPr>
            <p:spPr>
              <a:xfrm>
                <a:off x="5817326" y="1602377"/>
                <a:ext cx="3805646" cy="1071155"/>
              </a:xfrm>
              <a:prstGeom prst="rect">
                <a:avLst/>
              </a:prstGeom>
              <a:solidFill>
                <a:srgbClr val="7E0E7C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8B3573FB-E6DF-A647-B8D2-A50E5986A130}"/>
                  </a:ext>
                </a:extLst>
              </p:cNvPr>
              <p:cNvSpPr txBox="1"/>
              <p:nvPr/>
            </p:nvSpPr>
            <p:spPr>
              <a:xfrm>
                <a:off x="6033729" y="1725726"/>
                <a:ext cx="3318409" cy="83873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6667" dirty="0">
                    <a:solidFill>
                      <a:schemeClr val="bg1"/>
                    </a:solidFill>
                    <a:latin typeface="HVD Comic Serif Pro" panose="02000506000000020004" pitchFamily="2" charset="77"/>
                  </a:rPr>
                  <a:t>My Money</a:t>
                </a:r>
              </a:p>
            </p:txBody>
          </p:sp>
        </p:grpSp>
      </p:grpSp>
      <p:pic>
        <p:nvPicPr>
          <p:cNvPr id="42" name="Picture 41" descr="mybnk logo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1334" y="6084384"/>
            <a:ext cx="998815" cy="54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76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500"/>
                            </p:stCondLst>
                            <p:childTnLst>
                              <p:par>
                                <p:cTn id="9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77904" y="4614605"/>
            <a:ext cx="11734765" cy="2036905"/>
            <a:chOff x="208428" y="3453396"/>
            <a:chExt cx="8801074" cy="1527679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5750" flipH="1">
              <a:off x="1991025" y="3531140"/>
              <a:ext cx="5132771" cy="1449935"/>
            </a:xfrm>
            <a:prstGeom prst="rect">
              <a:avLst/>
            </a:prstGeom>
            <a:effectLst>
              <a:outerShdw blurRad="50800" dist="38100" dir="2700000" algn="tl" rotWithShape="0">
                <a:srgbClr val="000000">
                  <a:alpha val="20000"/>
                </a:srgbClr>
              </a:outerShdw>
            </a:effectLst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384250">
              <a:off x="208428" y="3453396"/>
              <a:ext cx="5132771" cy="1449935"/>
            </a:xfrm>
            <a:prstGeom prst="rect">
              <a:avLst/>
            </a:prstGeom>
            <a:effectLst>
              <a:outerShdw blurRad="50800" dist="38100" dir="2700000" algn="tl" rotWithShape="0">
                <a:srgbClr val="000000">
                  <a:alpha val="20000"/>
                </a:srgbClr>
              </a:outerShdw>
            </a:effectLst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5750" flipH="1">
              <a:off x="3876731" y="3526477"/>
              <a:ext cx="5132771" cy="1449935"/>
            </a:xfrm>
            <a:prstGeom prst="rect">
              <a:avLst/>
            </a:prstGeom>
            <a:effectLst>
              <a:outerShdw blurRad="50800" dist="38100" dir="2700000" algn="tl" rotWithShape="0">
                <a:srgbClr val="000000">
                  <a:alpha val="20000"/>
                </a:srgbClr>
              </a:outerShdw>
            </a:effectLst>
          </p:spPr>
        </p:pic>
      </p:grpSp>
      <p:sp>
        <p:nvSpPr>
          <p:cNvPr id="9" name="Freeform 8"/>
          <p:cNvSpPr/>
          <p:nvPr/>
        </p:nvSpPr>
        <p:spPr>
          <a:xfrm>
            <a:off x="6353299" y="1058331"/>
            <a:ext cx="4282094" cy="2856537"/>
          </a:xfrm>
          <a:custGeom>
            <a:avLst/>
            <a:gdLst>
              <a:gd name="connsiteX0" fmla="*/ 0 w 7504545"/>
              <a:gd name="connsiteY0" fmla="*/ 0 h 2917152"/>
              <a:gd name="connsiteX1" fmla="*/ 7427575 w 7504545"/>
              <a:gd name="connsiteY1" fmla="*/ 7697 h 2917152"/>
              <a:gd name="connsiteX2" fmla="*/ 7504545 w 7504545"/>
              <a:gd name="connsiteY2" fmla="*/ 2917152 h 2917152"/>
              <a:gd name="connsiteX3" fmla="*/ 23091 w 7504545"/>
              <a:gd name="connsiteY3" fmla="*/ 2886364 h 2917152"/>
              <a:gd name="connsiteX4" fmla="*/ 0 w 7504545"/>
              <a:gd name="connsiteY4" fmla="*/ 0 h 291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04545" h="2917152">
                <a:moveTo>
                  <a:pt x="0" y="0"/>
                </a:moveTo>
                <a:lnTo>
                  <a:pt x="7427575" y="7697"/>
                </a:lnTo>
                <a:lnTo>
                  <a:pt x="7504545" y="2917152"/>
                </a:lnTo>
                <a:lnTo>
                  <a:pt x="23091" y="2886364"/>
                </a:lnTo>
                <a:lnTo>
                  <a:pt x="0" y="0"/>
                </a:lnTo>
                <a:close/>
              </a:path>
            </a:pathLst>
          </a:custGeom>
          <a:solidFill>
            <a:srgbClr val="7996C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TextBox 9"/>
          <p:cNvSpPr txBox="1"/>
          <p:nvPr/>
        </p:nvSpPr>
        <p:spPr>
          <a:xfrm>
            <a:off x="6526648" y="1320616"/>
            <a:ext cx="402378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FF00"/>
              </a:buClr>
            </a:pPr>
            <a:r>
              <a:rPr lang="en-GB" sz="2600" dirty="0">
                <a:solidFill>
                  <a:prstClr val="white"/>
                </a:solidFill>
                <a:latin typeface="HVD Comic Serif Pro"/>
                <a:cs typeface="HVD Comic Serif Pro"/>
              </a:rPr>
              <a:t>If you would like to bring expert-led financial education to your young people contact </a:t>
            </a:r>
            <a:r>
              <a:rPr lang="en-GB" sz="2600" dirty="0">
                <a:solidFill>
                  <a:prstClr val="white"/>
                </a:solidFill>
                <a:latin typeface="HVD Comic Serif Pro"/>
                <a:cs typeface="HVD Comic Serif Pro"/>
                <a:hlinkClick r:id="rId4"/>
              </a:rPr>
              <a:t>info@mybnk.org</a:t>
            </a:r>
            <a:endParaRPr lang="en-US" sz="2600" dirty="0">
              <a:solidFill>
                <a:prstClr val="white"/>
              </a:solidFill>
              <a:latin typeface="HVD Comic Serif Pro"/>
              <a:cs typeface="HVD Comic Serif Pro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31" y="1425423"/>
            <a:ext cx="4120146" cy="2227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962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644;p62" descr="halftone - grey.tif">
            <a:extLst>
              <a:ext uri="{FF2B5EF4-FFF2-40B4-BE49-F238E27FC236}">
                <a16:creationId xmlns:a16="http://schemas.microsoft.com/office/drawing/2014/main" id="{9B470A08-B104-E04A-BE14-7A7FC134C841}"/>
              </a:ext>
            </a:extLst>
          </p:cNvPr>
          <p:cNvPicPr preferRelativeResize="0"/>
          <p:nvPr/>
        </p:nvPicPr>
        <p:blipFill rotWithShape="1">
          <a:blip r:embed="rId2">
            <a:alphaModFix amt="10000"/>
          </a:blip>
          <a:srcRect/>
          <a:stretch/>
        </p:blipFill>
        <p:spPr>
          <a:xfrm rot="3824383">
            <a:off x="7515544" y="338149"/>
            <a:ext cx="5681472" cy="6478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644;p62" descr="halftone - grey.tif">
            <a:extLst>
              <a:ext uri="{FF2B5EF4-FFF2-40B4-BE49-F238E27FC236}">
                <a16:creationId xmlns:a16="http://schemas.microsoft.com/office/drawing/2014/main" id="{4575EBB1-72B3-5F49-926C-06C8D3E6B1F5}"/>
              </a:ext>
            </a:extLst>
          </p:cNvPr>
          <p:cNvPicPr preferRelativeResize="0"/>
          <p:nvPr/>
        </p:nvPicPr>
        <p:blipFill rotWithShape="1">
          <a:blip r:embed="rId2">
            <a:alphaModFix amt="10000"/>
          </a:blip>
          <a:srcRect/>
          <a:stretch/>
        </p:blipFill>
        <p:spPr>
          <a:xfrm rot="18264883">
            <a:off x="-517380" y="102451"/>
            <a:ext cx="5681472" cy="647801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6FB2BAD6-9733-324C-AD0D-4DFC25E4B0E6}"/>
              </a:ext>
            </a:extLst>
          </p:cNvPr>
          <p:cNvSpPr/>
          <p:nvPr/>
        </p:nvSpPr>
        <p:spPr>
          <a:xfrm>
            <a:off x="-609598" y="344555"/>
            <a:ext cx="13172660" cy="2332383"/>
          </a:xfrm>
          <a:custGeom>
            <a:avLst/>
            <a:gdLst>
              <a:gd name="connsiteX0" fmla="*/ 0 w 9760226"/>
              <a:gd name="connsiteY0" fmla="*/ 39756 h 2166730"/>
              <a:gd name="connsiteX1" fmla="*/ 3319670 w 9760226"/>
              <a:gd name="connsiteY1" fmla="*/ 99391 h 2166730"/>
              <a:gd name="connsiteX2" fmla="*/ 7414591 w 9760226"/>
              <a:gd name="connsiteY2" fmla="*/ 39756 h 2166730"/>
              <a:gd name="connsiteX3" fmla="*/ 9760226 w 9760226"/>
              <a:gd name="connsiteY3" fmla="*/ 0 h 2166730"/>
              <a:gd name="connsiteX4" fmla="*/ 9760226 w 9760226"/>
              <a:gd name="connsiteY4" fmla="*/ 2107096 h 2166730"/>
              <a:gd name="connsiteX5" fmla="*/ 7056783 w 9760226"/>
              <a:gd name="connsiteY5" fmla="*/ 2107096 h 2166730"/>
              <a:gd name="connsiteX6" fmla="*/ 3816626 w 9760226"/>
              <a:gd name="connsiteY6" fmla="*/ 2166730 h 2166730"/>
              <a:gd name="connsiteX7" fmla="*/ 735496 w 9760226"/>
              <a:gd name="connsiteY7" fmla="*/ 2146852 h 2166730"/>
              <a:gd name="connsiteX8" fmla="*/ 99391 w 9760226"/>
              <a:gd name="connsiteY8" fmla="*/ 2146852 h 2166730"/>
              <a:gd name="connsiteX9" fmla="*/ 99391 w 9760226"/>
              <a:gd name="connsiteY9" fmla="*/ 2146852 h 2166730"/>
              <a:gd name="connsiteX10" fmla="*/ 59635 w 9760226"/>
              <a:gd name="connsiteY10" fmla="*/ 59635 h 2166730"/>
              <a:gd name="connsiteX11" fmla="*/ 59635 w 9760226"/>
              <a:gd name="connsiteY11" fmla="*/ 59635 h 216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60226" h="2166730">
                <a:moveTo>
                  <a:pt x="0" y="39756"/>
                </a:moveTo>
                <a:lnTo>
                  <a:pt x="3319670" y="99391"/>
                </a:lnTo>
                <a:lnTo>
                  <a:pt x="7414591" y="39756"/>
                </a:lnTo>
                <a:lnTo>
                  <a:pt x="9760226" y="0"/>
                </a:lnTo>
                <a:lnTo>
                  <a:pt x="9760226" y="2107096"/>
                </a:lnTo>
                <a:lnTo>
                  <a:pt x="7056783" y="2107096"/>
                </a:lnTo>
                <a:lnTo>
                  <a:pt x="3816626" y="2166730"/>
                </a:lnTo>
                <a:lnTo>
                  <a:pt x="735496" y="2146852"/>
                </a:lnTo>
                <a:lnTo>
                  <a:pt x="99391" y="2146852"/>
                </a:lnTo>
                <a:lnTo>
                  <a:pt x="99391" y="2146852"/>
                </a:lnTo>
                <a:lnTo>
                  <a:pt x="59635" y="59635"/>
                </a:lnTo>
                <a:lnTo>
                  <a:pt x="59635" y="59635"/>
                </a:lnTo>
              </a:path>
            </a:pathLst>
          </a:custGeom>
          <a:solidFill>
            <a:srgbClr val="93C01E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TextBox 5"/>
          <p:cNvSpPr txBox="1"/>
          <p:nvPr/>
        </p:nvSpPr>
        <p:spPr>
          <a:xfrm>
            <a:off x="121920" y="613156"/>
            <a:ext cx="11893736" cy="124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733" dirty="0">
                <a:solidFill>
                  <a:srgbClr val="FFFFFF"/>
                </a:solidFill>
                <a:latin typeface="HVD Comic Serif Pro"/>
                <a:cs typeface="HVD Comic Serif Pro"/>
              </a:rPr>
              <a:t>At 22 years old Daniel Radcliffe once bought himself a luxury mattress, but how much did he pay?</a:t>
            </a:r>
          </a:p>
        </p:txBody>
      </p:sp>
      <p:pic>
        <p:nvPicPr>
          <p:cNvPr id="18" name="Picture 17" descr="mybnk logo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1334" y="6084384"/>
            <a:ext cx="998815" cy="540093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E3999F76-9CCA-7D4F-8B42-F5437CFD3720}"/>
              </a:ext>
            </a:extLst>
          </p:cNvPr>
          <p:cNvGrpSpPr/>
          <p:nvPr/>
        </p:nvGrpSpPr>
        <p:grpSpPr>
          <a:xfrm>
            <a:off x="406172" y="6152618"/>
            <a:ext cx="10734085" cy="1410765"/>
            <a:chOff x="304629" y="4614463"/>
            <a:chExt cx="8050564" cy="1058074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pic>
          <p:nvPicPr>
            <p:cNvPr id="17" name="Google Shape;193;p40"/>
            <p:cNvPicPr preferRelativeResize="0"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629" y="4614463"/>
              <a:ext cx="3730658" cy="10580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Google Shape;193;p40">
              <a:extLst>
                <a:ext uri="{FF2B5EF4-FFF2-40B4-BE49-F238E27FC236}">
                  <a16:creationId xmlns:a16="http://schemas.microsoft.com/office/drawing/2014/main" id="{FCA96188-F90D-904B-8440-94D3A3312E4B}"/>
                </a:ext>
              </a:extLst>
            </p:cNvPr>
            <p:cNvPicPr preferRelativeResize="0"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7866" y="4614463"/>
              <a:ext cx="3730658" cy="10580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Google Shape;193;p40">
              <a:extLst>
                <a:ext uri="{FF2B5EF4-FFF2-40B4-BE49-F238E27FC236}">
                  <a16:creationId xmlns:a16="http://schemas.microsoft.com/office/drawing/2014/main" id="{0D6CA398-BDA0-A24C-85CA-B590A6E82B95}"/>
                </a:ext>
              </a:extLst>
            </p:cNvPr>
            <p:cNvPicPr preferRelativeResize="0"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4535" y="4614463"/>
              <a:ext cx="3730658" cy="105807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25397EDC-B75D-834B-BBE3-D9BFA45EFC16}"/>
              </a:ext>
            </a:extLst>
          </p:cNvPr>
          <p:cNvSpPr txBox="1"/>
          <p:nvPr/>
        </p:nvSpPr>
        <p:spPr>
          <a:xfrm>
            <a:off x="7811010" y="3100123"/>
            <a:ext cx="30703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GB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HVD Comic Serif Pro"/>
                <a:cs typeface="HVD Comic Serif Pro"/>
              </a:rPr>
              <a:t>a) £17,000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B2936C1-2E9D-8A4E-B4E1-3C083921AAAA}"/>
              </a:ext>
            </a:extLst>
          </p:cNvPr>
          <p:cNvSpPr txBox="1"/>
          <p:nvPr/>
        </p:nvSpPr>
        <p:spPr>
          <a:xfrm>
            <a:off x="7811011" y="3875193"/>
            <a:ext cx="30703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GB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HVD Comic Serif Pro"/>
                <a:cs typeface="HVD Comic Serif Pro"/>
              </a:rPr>
              <a:t>b) £25,000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B6B56D9-F189-084D-BE27-1D581B11F280}"/>
              </a:ext>
            </a:extLst>
          </p:cNvPr>
          <p:cNvSpPr txBox="1"/>
          <p:nvPr/>
        </p:nvSpPr>
        <p:spPr>
          <a:xfrm>
            <a:off x="7811016" y="4675664"/>
            <a:ext cx="28767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GB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HVD Comic Serif Pro"/>
                <a:cs typeface="HVD Comic Serif Pro"/>
              </a:rPr>
              <a:t>c) £11,000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75AC3FE-F820-304C-AF6F-650EABD6A46C}"/>
              </a:ext>
            </a:extLst>
          </p:cNvPr>
          <p:cNvSpPr/>
          <p:nvPr/>
        </p:nvSpPr>
        <p:spPr>
          <a:xfrm>
            <a:off x="7811011" y="5399936"/>
            <a:ext cx="30703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en-GB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HVD Comic Serif Pro"/>
                <a:cs typeface="HVD Comic Serif Pro"/>
              </a:rPr>
              <a:t>d) £5,000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A2EA04-C462-494E-BF88-35CAD3DC7A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087837">
            <a:off x="7800542" y="4734264"/>
            <a:ext cx="2635555" cy="48249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6C63F42-72A1-4B45-958B-4C6E93CF63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728934">
            <a:off x="7798759" y="4766142"/>
            <a:ext cx="2635555" cy="4824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998389">
            <a:off x="561348" y="2177693"/>
            <a:ext cx="4117328" cy="46004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782362">
            <a:off x="4243691" y="3308428"/>
            <a:ext cx="3268884" cy="267618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D4C1311-81B6-E643-9504-6265AC37B3B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6960" y="145543"/>
            <a:ext cx="7366274" cy="739116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11A4D37-BC0C-0449-A1A6-74AA330F3267}"/>
              </a:ext>
            </a:extLst>
          </p:cNvPr>
          <p:cNvSpPr txBox="1"/>
          <p:nvPr/>
        </p:nvSpPr>
        <p:spPr>
          <a:xfrm>
            <a:off x="2405974" y="2527811"/>
            <a:ext cx="351755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FFFFFF"/>
                </a:solidFill>
                <a:latin typeface="HVD Comic Serif Pro"/>
                <a:cs typeface="HVD Comic Serif Pro"/>
              </a:rPr>
              <a:t>Do you think that was a good deal?</a:t>
            </a:r>
          </a:p>
          <a:p>
            <a:pPr algn="ctr"/>
            <a:endParaRPr lang="en-GB" sz="2400" dirty="0">
              <a:solidFill>
                <a:srgbClr val="FFFFFF"/>
              </a:solidFill>
              <a:latin typeface="HVD Comic Serif Pro"/>
              <a:cs typeface="HVD Comic Serif Pro"/>
            </a:endParaRPr>
          </a:p>
          <a:p>
            <a:pPr algn="ctr"/>
            <a:r>
              <a:rPr lang="en-GB" sz="2400" dirty="0">
                <a:solidFill>
                  <a:srgbClr val="FFFFFF"/>
                </a:solidFill>
                <a:latin typeface="HVD Comic Serif Pro"/>
                <a:cs typeface="HVD Comic Serif Pro"/>
              </a:rPr>
              <a:t>How do you think that purchase made him feel?</a:t>
            </a:r>
          </a:p>
          <a:p>
            <a:pPr algn="ctr"/>
            <a:endParaRPr lang="en-GB" sz="2400" dirty="0">
              <a:solidFill>
                <a:srgbClr val="FFFFFF"/>
              </a:solidFill>
              <a:latin typeface="HVD Comic Serif Pro"/>
              <a:cs typeface="HVD Comic Serif Pro"/>
            </a:endParaRPr>
          </a:p>
          <a:p>
            <a:pPr algn="ctr"/>
            <a:r>
              <a:rPr lang="en-GB" sz="2400" dirty="0">
                <a:solidFill>
                  <a:srgbClr val="FFFFFF"/>
                </a:solidFill>
                <a:latin typeface="HVD Comic Serif Pro"/>
                <a:cs typeface="HVD Comic Serif Pro"/>
              </a:rPr>
              <a:t>Was it a good decision for </a:t>
            </a:r>
            <a:r>
              <a:rPr lang="en-GB" sz="2400" i="1" dirty="0">
                <a:solidFill>
                  <a:srgbClr val="FFFFFF"/>
                </a:solidFill>
                <a:latin typeface="HVD Comic Serif Pro"/>
                <a:cs typeface="HVD Comic Serif Pro"/>
              </a:rPr>
              <a:t>him</a:t>
            </a:r>
            <a:r>
              <a:rPr lang="en-GB" sz="2400" dirty="0">
                <a:solidFill>
                  <a:srgbClr val="FFFFFF"/>
                </a:solidFill>
                <a:latin typeface="HVD Comic Serif Pro"/>
                <a:cs typeface="HVD Comic Serif Pro"/>
              </a:rPr>
              <a:t>?</a:t>
            </a:r>
          </a:p>
          <a:p>
            <a:pPr algn="ctr"/>
            <a:endParaRPr lang="en-GB" sz="2000" dirty="0">
              <a:solidFill>
                <a:srgbClr val="FFFFFF"/>
              </a:solidFill>
              <a:latin typeface="HVD Comic Serif Pro"/>
              <a:cs typeface="HVD Comic Serif Pro"/>
            </a:endParaRPr>
          </a:p>
        </p:txBody>
      </p:sp>
    </p:spTree>
    <p:extLst>
      <p:ext uri="{BB962C8B-B14F-4D97-AF65-F5344CB8AC3E}">
        <p14:creationId xmlns:p14="http://schemas.microsoft.com/office/powerpoint/2010/main" val="200564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30" grpId="0"/>
      <p:bldP spid="31" grpId="0"/>
      <p:bldP spid="32" grpId="0"/>
      <p:bldP spid="33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644;p62" descr="halftone - grey.tif"/>
          <p:cNvPicPr preferRelativeResize="0"/>
          <p:nvPr/>
        </p:nvPicPr>
        <p:blipFill rotWithShape="1">
          <a:blip r:embed="rId2">
            <a:alphaModFix amt="10000"/>
          </a:blip>
          <a:srcRect/>
          <a:stretch/>
        </p:blipFill>
        <p:spPr>
          <a:xfrm rot="18264883">
            <a:off x="-517380" y="91847"/>
            <a:ext cx="5681472" cy="6478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644;p62" descr="halftone - grey.tif"/>
          <p:cNvPicPr preferRelativeResize="0"/>
          <p:nvPr/>
        </p:nvPicPr>
        <p:blipFill rotWithShape="1">
          <a:blip r:embed="rId2">
            <a:alphaModFix amt="10000"/>
          </a:blip>
          <a:srcRect/>
          <a:stretch/>
        </p:blipFill>
        <p:spPr>
          <a:xfrm rot="3824383">
            <a:off x="7600357" y="338149"/>
            <a:ext cx="5681472" cy="6478016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Freeform 34"/>
          <p:cNvSpPr/>
          <p:nvPr/>
        </p:nvSpPr>
        <p:spPr>
          <a:xfrm>
            <a:off x="1776376" y="2001213"/>
            <a:ext cx="8752139" cy="3578177"/>
          </a:xfrm>
          <a:custGeom>
            <a:avLst/>
            <a:gdLst>
              <a:gd name="connsiteX0" fmla="*/ 0 w 7504545"/>
              <a:gd name="connsiteY0" fmla="*/ 0 h 2917152"/>
              <a:gd name="connsiteX1" fmla="*/ 7427575 w 7504545"/>
              <a:gd name="connsiteY1" fmla="*/ 7697 h 2917152"/>
              <a:gd name="connsiteX2" fmla="*/ 7504545 w 7504545"/>
              <a:gd name="connsiteY2" fmla="*/ 2917152 h 2917152"/>
              <a:gd name="connsiteX3" fmla="*/ 23091 w 7504545"/>
              <a:gd name="connsiteY3" fmla="*/ 2886364 h 2917152"/>
              <a:gd name="connsiteX4" fmla="*/ 0 w 7504545"/>
              <a:gd name="connsiteY4" fmla="*/ 0 h 291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04545" h="2917152">
                <a:moveTo>
                  <a:pt x="0" y="0"/>
                </a:moveTo>
                <a:lnTo>
                  <a:pt x="7427575" y="7697"/>
                </a:lnTo>
                <a:lnTo>
                  <a:pt x="7504545" y="2917152"/>
                </a:lnTo>
                <a:lnTo>
                  <a:pt x="23091" y="2886364"/>
                </a:lnTo>
                <a:lnTo>
                  <a:pt x="0" y="0"/>
                </a:lnTo>
                <a:close/>
              </a:path>
            </a:pathLst>
          </a:custGeom>
          <a:solidFill>
            <a:srgbClr val="84B818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5" name="Group 4"/>
          <p:cNvGrpSpPr/>
          <p:nvPr/>
        </p:nvGrpSpPr>
        <p:grpSpPr>
          <a:xfrm>
            <a:off x="3813136" y="949776"/>
            <a:ext cx="4711411" cy="1386104"/>
            <a:chOff x="2805114" y="361950"/>
            <a:chExt cx="3533558" cy="1039578"/>
          </a:xfrm>
        </p:grpSpPr>
        <p:sp>
          <p:nvSpPr>
            <p:cNvPr id="2" name="Freeform 1"/>
            <p:cNvSpPr/>
            <p:nvPr/>
          </p:nvSpPr>
          <p:spPr>
            <a:xfrm>
              <a:off x="2805114" y="361950"/>
              <a:ext cx="3533558" cy="1039578"/>
            </a:xfrm>
            <a:custGeom>
              <a:avLst/>
              <a:gdLst>
                <a:gd name="connsiteX0" fmla="*/ 0 w 9506424"/>
                <a:gd name="connsiteY0" fmla="*/ 0 h 1680296"/>
                <a:gd name="connsiteX1" fmla="*/ 3335587 w 9506424"/>
                <a:gd name="connsiteY1" fmla="*/ 38480 h 1680296"/>
                <a:gd name="connsiteX2" fmla="*/ 7453755 w 9506424"/>
                <a:gd name="connsiteY2" fmla="*/ 12827 h 1680296"/>
                <a:gd name="connsiteX3" fmla="*/ 9506424 w 9506424"/>
                <a:gd name="connsiteY3" fmla="*/ 0 h 1680296"/>
                <a:gd name="connsiteX4" fmla="*/ 9506424 w 9506424"/>
                <a:gd name="connsiteY4" fmla="*/ 1680296 h 1680296"/>
                <a:gd name="connsiteX5" fmla="*/ 4875089 w 9506424"/>
                <a:gd name="connsiteY5" fmla="*/ 1628989 h 1680296"/>
                <a:gd name="connsiteX6" fmla="*/ 3335587 w 9506424"/>
                <a:gd name="connsiteY6" fmla="*/ 1667469 h 1680296"/>
                <a:gd name="connsiteX7" fmla="*/ 1321406 w 9506424"/>
                <a:gd name="connsiteY7" fmla="*/ 1616162 h 1680296"/>
                <a:gd name="connsiteX8" fmla="*/ 38487 w 9506424"/>
                <a:gd name="connsiteY8" fmla="*/ 1641816 h 1680296"/>
                <a:gd name="connsiteX9" fmla="*/ 0 w 9506424"/>
                <a:gd name="connsiteY9" fmla="*/ 0 h 168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06424" h="1680296">
                  <a:moveTo>
                    <a:pt x="0" y="0"/>
                  </a:moveTo>
                  <a:lnTo>
                    <a:pt x="3335587" y="38480"/>
                  </a:lnTo>
                  <a:lnTo>
                    <a:pt x="7453755" y="12827"/>
                  </a:lnTo>
                  <a:lnTo>
                    <a:pt x="9506424" y="0"/>
                  </a:lnTo>
                  <a:lnTo>
                    <a:pt x="9506424" y="1680296"/>
                  </a:lnTo>
                  <a:lnTo>
                    <a:pt x="4875089" y="1628989"/>
                  </a:lnTo>
                  <a:lnTo>
                    <a:pt x="3335587" y="1667469"/>
                  </a:lnTo>
                  <a:lnTo>
                    <a:pt x="1321406" y="1616162"/>
                  </a:lnTo>
                  <a:lnTo>
                    <a:pt x="38487" y="1641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E0E7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104107" y="522950"/>
              <a:ext cx="2935804" cy="74640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GB" sz="5867" dirty="0">
                  <a:solidFill>
                    <a:schemeClr val="bg1"/>
                  </a:solidFill>
                  <a:latin typeface="HVD Comic Serif Pro"/>
                  <a:cs typeface="HVD Comic Serif Pro"/>
                </a:rPr>
                <a:t>My Money</a:t>
              </a:r>
              <a:endParaRPr lang="en-US" sz="5867" dirty="0">
                <a:solidFill>
                  <a:schemeClr val="bg1"/>
                </a:solidFill>
                <a:latin typeface="HVD Comic Serif Pro"/>
                <a:cs typeface="HVD Comic Serif Pro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2717038" y="2481802"/>
            <a:ext cx="6870813" cy="2082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FF00"/>
              </a:buClr>
            </a:pPr>
            <a:endParaRPr lang="en-US" sz="2133" dirty="0">
              <a:solidFill>
                <a:schemeClr val="bg1"/>
              </a:solidFill>
              <a:latin typeface="HVD Comic Serif Pro"/>
              <a:cs typeface="HVD Comic Serif Pro"/>
            </a:endParaRPr>
          </a:p>
          <a:p>
            <a:pPr algn="ctr">
              <a:buClr>
                <a:srgbClr val="FFFF00"/>
              </a:buClr>
            </a:pPr>
            <a:r>
              <a:rPr lang="en-US" sz="3600" dirty="0">
                <a:solidFill>
                  <a:schemeClr val="bg1"/>
                </a:solidFill>
                <a:latin typeface="HVD Comic Serif Pro"/>
                <a:cs typeface="HVD Comic Serif Pro"/>
              </a:rPr>
              <a:t>In your groups/pairs discuss the following questions:</a:t>
            </a:r>
          </a:p>
        </p:txBody>
      </p:sp>
      <p:pic>
        <p:nvPicPr>
          <p:cNvPr id="37" name="Picture 36" descr="pound coins 3 - orang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128" y="0"/>
            <a:ext cx="2807216" cy="14065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24000"/>
              </a:prstClr>
            </a:outerShdw>
          </a:effectLst>
        </p:spPr>
      </p:pic>
      <p:pic>
        <p:nvPicPr>
          <p:cNvPr id="19" name="Picture 18" descr="mybnk logo.png">
            <a:extLst>
              <a:ext uri="{FF2B5EF4-FFF2-40B4-BE49-F238E27FC236}">
                <a16:creationId xmlns:a16="http://schemas.microsoft.com/office/drawing/2014/main" id="{5D315C86-BF17-7F45-B1DF-81E1BBA950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1334" y="6084384"/>
            <a:ext cx="998815" cy="54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94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44;p62" descr="halftone - grey.tif">
            <a:extLst>
              <a:ext uri="{FF2B5EF4-FFF2-40B4-BE49-F238E27FC236}">
                <a16:creationId xmlns:a16="http://schemas.microsoft.com/office/drawing/2014/main" id="{DDA4BD13-871D-934D-99DA-6C3F519CB90B}"/>
              </a:ext>
            </a:extLst>
          </p:cNvPr>
          <p:cNvPicPr preferRelativeResize="0"/>
          <p:nvPr/>
        </p:nvPicPr>
        <p:blipFill rotWithShape="1">
          <a:blip r:embed="rId3">
            <a:alphaModFix amt="10000"/>
          </a:blip>
          <a:srcRect/>
          <a:stretch/>
        </p:blipFill>
        <p:spPr>
          <a:xfrm rot="18264883">
            <a:off x="-517380" y="102451"/>
            <a:ext cx="5681472" cy="6478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44;p62" descr="halftone - grey.tif">
            <a:extLst>
              <a:ext uri="{FF2B5EF4-FFF2-40B4-BE49-F238E27FC236}">
                <a16:creationId xmlns:a16="http://schemas.microsoft.com/office/drawing/2014/main" id="{B915E0DF-3134-C64A-B5E7-A55958E0EE6D}"/>
              </a:ext>
            </a:extLst>
          </p:cNvPr>
          <p:cNvPicPr preferRelativeResize="0"/>
          <p:nvPr/>
        </p:nvPicPr>
        <p:blipFill rotWithShape="1">
          <a:blip r:embed="rId3">
            <a:alphaModFix amt="10000"/>
          </a:blip>
          <a:srcRect/>
          <a:stretch/>
        </p:blipFill>
        <p:spPr>
          <a:xfrm rot="3824383">
            <a:off x="7515544" y="338149"/>
            <a:ext cx="5681472" cy="647801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257;p41"/>
          <p:cNvSpPr/>
          <p:nvPr/>
        </p:nvSpPr>
        <p:spPr>
          <a:xfrm>
            <a:off x="2936505" y="4946414"/>
            <a:ext cx="246400" cy="9480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endParaRPr sz="3733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CE8D4DF-F654-084D-9C83-ED981DDBB3B6}"/>
              </a:ext>
            </a:extLst>
          </p:cNvPr>
          <p:cNvGrpSpPr/>
          <p:nvPr/>
        </p:nvGrpSpPr>
        <p:grpSpPr>
          <a:xfrm>
            <a:off x="4825691" y="816867"/>
            <a:ext cx="2799367" cy="2699287"/>
            <a:chOff x="1183402" y="2540239"/>
            <a:chExt cx="1664772" cy="1605255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900514CE-AC19-4C4D-A94E-786338151DE3}"/>
                </a:ext>
              </a:extLst>
            </p:cNvPr>
            <p:cNvGrpSpPr/>
            <p:nvPr/>
          </p:nvGrpSpPr>
          <p:grpSpPr>
            <a:xfrm>
              <a:off x="1183402" y="2540239"/>
              <a:ext cx="1450505" cy="1605255"/>
              <a:chOff x="7097655" y="1978651"/>
              <a:chExt cx="1450505" cy="1605255"/>
            </a:xfrm>
          </p:grpSpPr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B49FCBA0-0533-BE4C-A600-F279A654C115}"/>
                  </a:ext>
                </a:extLst>
              </p:cNvPr>
              <p:cNvCxnSpPr/>
              <p:nvPr/>
            </p:nvCxnSpPr>
            <p:spPr>
              <a:xfrm flipV="1">
                <a:off x="7175710" y="1978651"/>
                <a:ext cx="630968" cy="498974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03CE6098-AB01-864F-B977-6FFACCF92B06}"/>
                  </a:ext>
                </a:extLst>
              </p:cNvPr>
              <p:cNvCxnSpPr/>
              <p:nvPr/>
            </p:nvCxnSpPr>
            <p:spPr>
              <a:xfrm>
                <a:off x="7800608" y="1984721"/>
                <a:ext cx="564964" cy="432233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0929DE0A-2B5B-2B4E-A0E6-11F93B54C334}"/>
                  </a:ext>
                </a:extLst>
              </p:cNvPr>
              <p:cNvGrpSpPr/>
              <p:nvPr/>
            </p:nvGrpSpPr>
            <p:grpSpPr>
              <a:xfrm>
                <a:off x="7097655" y="2412753"/>
                <a:ext cx="1450505" cy="1171153"/>
                <a:chOff x="396881" y="91448"/>
                <a:chExt cx="1450505" cy="1171153"/>
              </a:xfrm>
            </p:grpSpPr>
            <p:sp>
              <p:nvSpPr>
                <p:cNvPr id="46" name="Google Shape;254;p41">
                  <a:extLst>
                    <a:ext uri="{FF2B5EF4-FFF2-40B4-BE49-F238E27FC236}">
                      <a16:creationId xmlns:a16="http://schemas.microsoft.com/office/drawing/2014/main" id="{57EF0DBB-8582-5842-ADD9-14898D6BD388}"/>
                    </a:ext>
                  </a:extLst>
                </p:cNvPr>
                <p:cNvSpPr/>
                <p:nvPr/>
              </p:nvSpPr>
              <p:spPr>
                <a:xfrm rot="21488440">
                  <a:off x="403622" y="91448"/>
                  <a:ext cx="1441694" cy="1089782"/>
                </a:xfrm>
                <a:prstGeom prst="rect">
                  <a:avLst/>
                </a:prstGeom>
                <a:solidFill>
                  <a:srgbClr val="84B818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22000"/>
                    </a:srgbClr>
                  </a:outerShdw>
                </a:effectLst>
              </p:spPr>
              <p:txBody>
                <a:bodyPr spcFirstLastPara="1" wrap="square" lIns="121900" tIns="60933" rIns="121900" bIns="60933" anchor="ctr" anchorCtr="0">
                  <a:noAutofit/>
                </a:bodyPr>
                <a:lstStyle/>
                <a:p>
                  <a:pPr algn="ctr"/>
                  <a:endParaRPr sz="24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7" name="Google Shape;256;p41">
                  <a:extLst>
                    <a:ext uri="{FF2B5EF4-FFF2-40B4-BE49-F238E27FC236}">
                      <a16:creationId xmlns:a16="http://schemas.microsoft.com/office/drawing/2014/main" id="{2B92375B-3F84-AD48-AE2C-32E950464EAC}"/>
                    </a:ext>
                  </a:extLst>
                </p:cNvPr>
                <p:cNvSpPr txBox="1"/>
                <p:nvPr/>
              </p:nvSpPr>
              <p:spPr>
                <a:xfrm rot="21488727">
                  <a:off x="396881" y="275754"/>
                  <a:ext cx="1450505" cy="98684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21900" tIns="60933" rIns="121900" bIns="60933" anchor="t" anchorCtr="0">
                  <a:noAutofit/>
                </a:bodyPr>
                <a:lstStyle/>
                <a:p>
                  <a:pPr lvl="0" algn="ctr">
                    <a:lnSpc>
                      <a:spcPct val="80000"/>
                    </a:lnSpc>
                  </a:pPr>
                  <a:r>
                    <a:rPr lang="en-GB" sz="4800" dirty="0">
                      <a:solidFill>
                        <a:schemeClr val="bg1"/>
                      </a:solidFill>
                      <a:latin typeface="HVD Comic Serif Pro" panose="02000506000000020004" pitchFamily="50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BEST</a:t>
                  </a:r>
                </a:p>
                <a:p>
                  <a:pPr lvl="0" algn="ctr">
                    <a:lnSpc>
                      <a:spcPct val="80000"/>
                    </a:lnSpc>
                  </a:pPr>
                  <a:r>
                    <a:rPr lang="en-GB" sz="4800" dirty="0">
                      <a:solidFill>
                        <a:schemeClr val="bg1"/>
                      </a:solidFill>
                      <a:latin typeface="HVD Comic Serif Pro" panose="02000506000000020004" pitchFamily="50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FEEL</a:t>
                  </a:r>
                  <a:endParaRPr sz="4800" dirty="0"/>
                </a:p>
              </p:txBody>
            </p:sp>
          </p:grpSp>
        </p:grpSp>
        <p:pic>
          <p:nvPicPr>
            <p:cNvPr id="42" name="Picture 41" descr="symbols-0177_1024x1024.png">
              <a:extLst>
                <a:ext uri="{FF2B5EF4-FFF2-40B4-BE49-F238E27FC236}">
                  <a16:creationId xmlns:a16="http://schemas.microsoft.com/office/drawing/2014/main" id="{47FFA64F-A76E-B148-8401-5E30951F7E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94492">
              <a:off x="2290854" y="2796718"/>
              <a:ext cx="557320" cy="545710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EE042123-5137-0D4C-AA4F-C20DA701285D}"/>
              </a:ext>
            </a:extLst>
          </p:cNvPr>
          <p:cNvGrpSpPr/>
          <p:nvPr/>
        </p:nvGrpSpPr>
        <p:grpSpPr>
          <a:xfrm rot="21449652">
            <a:off x="8543389" y="544039"/>
            <a:ext cx="3076816" cy="3082773"/>
            <a:chOff x="7434883" y="722859"/>
            <a:chExt cx="1507058" cy="1509977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00ED1412-E7D0-3741-888A-59B3F1ACC82A}"/>
                </a:ext>
              </a:extLst>
            </p:cNvPr>
            <p:cNvGrpSpPr/>
            <p:nvPr/>
          </p:nvGrpSpPr>
          <p:grpSpPr>
            <a:xfrm rot="300000">
              <a:off x="7434883" y="722859"/>
              <a:ext cx="1258926" cy="1336727"/>
              <a:chOff x="7192950" y="1991319"/>
              <a:chExt cx="1258926" cy="1336727"/>
            </a:xfrm>
          </p:grpSpPr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7C6AB50D-7222-FD4E-8D86-F402BB1C5146}"/>
                  </a:ext>
                </a:extLst>
              </p:cNvPr>
              <p:cNvCxnSpPr/>
              <p:nvPr/>
            </p:nvCxnSpPr>
            <p:spPr>
              <a:xfrm rot="21450348" flipV="1">
                <a:off x="7244577" y="2011201"/>
                <a:ext cx="607331" cy="46095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7F82C1A1-BBA0-AD48-BEB4-406121858294}"/>
                  </a:ext>
                </a:extLst>
              </p:cNvPr>
              <p:cNvCxnSpPr/>
              <p:nvPr/>
            </p:nvCxnSpPr>
            <p:spPr>
              <a:xfrm rot="21450348">
                <a:off x="7851365" y="1991319"/>
                <a:ext cx="536116" cy="450893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1F604478-1FB3-DD43-BA00-FE325915DE4F}"/>
                  </a:ext>
                </a:extLst>
              </p:cNvPr>
              <p:cNvGrpSpPr/>
              <p:nvPr/>
            </p:nvGrpSpPr>
            <p:grpSpPr>
              <a:xfrm>
                <a:off x="7192950" y="2412799"/>
                <a:ext cx="1258926" cy="915247"/>
                <a:chOff x="492176" y="91494"/>
                <a:chExt cx="1258926" cy="915247"/>
              </a:xfrm>
            </p:grpSpPr>
            <p:sp>
              <p:nvSpPr>
                <p:cNvPr id="54" name="Google Shape;254;p41">
                  <a:extLst>
                    <a:ext uri="{FF2B5EF4-FFF2-40B4-BE49-F238E27FC236}">
                      <a16:creationId xmlns:a16="http://schemas.microsoft.com/office/drawing/2014/main" id="{1B6F6E68-5AA9-544E-8657-C7D84A981E76}"/>
                    </a:ext>
                  </a:extLst>
                </p:cNvPr>
                <p:cNvSpPr/>
                <p:nvPr/>
              </p:nvSpPr>
              <p:spPr>
                <a:xfrm rot="21488440">
                  <a:off x="492176" y="91494"/>
                  <a:ext cx="1258926" cy="915247"/>
                </a:xfrm>
                <a:prstGeom prst="rect">
                  <a:avLst/>
                </a:prstGeom>
                <a:solidFill>
                  <a:srgbClr val="EE7F08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21000"/>
                    </a:srgbClr>
                  </a:outerShdw>
                </a:effectLst>
              </p:spPr>
              <p:txBody>
                <a:bodyPr spcFirstLastPara="1" wrap="square" lIns="121900" tIns="60933" rIns="121900" bIns="60933" anchor="ctr" anchorCtr="0">
                  <a:noAutofit/>
                </a:bodyPr>
                <a:lstStyle/>
                <a:p>
                  <a:pPr algn="ctr"/>
                  <a:endParaRPr sz="24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5" name="Google Shape;256;p41">
                  <a:extLst>
                    <a:ext uri="{FF2B5EF4-FFF2-40B4-BE49-F238E27FC236}">
                      <a16:creationId xmlns:a16="http://schemas.microsoft.com/office/drawing/2014/main" id="{29561A88-0B84-B54C-9046-2A9CAD66F16D}"/>
                    </a:ext>
                  </a:extLst>
                </p:cNvPr>
                <p:cNvSpPr txBox="1"/>
                <p:nvPr/>
              </p:nvSpPr>
              <p:spPr>
                <a:xfrm rot="21488727">
                  <a:off x="518883" y="241169"/>
                  <a:ext cx="1206882" cy="67935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21900" tIns="60933" rIns="121900" bIns="60933" anchor="t" anchorCtr="0">
                  <a:noAutofit/>
                </a:bodyPr>
                <a:lstStyle/>
                <a:p>
                  <a:pPr lvl="0" algn="ctr">
                    <a:lnSpc>
                      <a:spcPct val="80000"/>
                    </a:lnSpc>
                  </a:pPr>
                  <a:r>
                    <a:rPr lang="en-GB" sz="4800" dirty="0">
                      <a:solidFill>
                        <a:schemeClr val="bg1"/>
                      </a:solidFill>
                      <a:latin typeface="HVD Comic Serif Pro" panose="02000506000000020004" pitchFamily="50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BEST</a:t>
                  </a:r>
                </a:p>
                <a:p>
                  <a:pPr lvl="0" algn="ctr">
                    <a:lnSpc>
                      <a:spcPct val="80000"/>
                    </a:lnSpc>
                  </a:pPr>
                  <a:r>
                    <a:rPr lang="en-GB" sz="4800" dirty="0">
                      <a:solidFill>
                        <a:schemeClr val="bg1"/>
                      </a:solidFill>
                      <a:latin typeface="HVD Comic Serif Pro" panose="02000506000000020004" pitchFamily="50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4 U</a:t>
                  </a:r>
                  <a:endParaRPr sz="4800" dirty="0"/>
                </a:p>
              </p:txBody>
            </p:sp>
          </p:grpSp>
        </p:grpSp>
        <p:pic>
          <p:nvPicPr>
            <p:cNvPr id="50" name="Picture 49" descr="1f3c6.png">
              <a:extLst>
                <a:ext uri="{FF2B5EF4-FFF2-40B4-BE49-F238E27FC236}">
                  <a16:creationId xmlns:a16="http://schemas.microsoft.com/office/drawing/2014/main" id="{38EEF39A-8EF8-C840-9C54-47A0611D4E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79538">
              <a:off x="8324309" y="1615204"/>
              <a:ext cx="617632" cy="617632"/>
            </a:xfrm>
            <a:prstGeom prst="rect">
              <a:avLst/>
            </a:prstGeom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DA4E4F20-3750-924E-8AB1-4AEF93BBCF81}"/>
              </a:ext>
            </a:extLst>
          </p:cNvPr>
          <p:cNvGrpSpPr/>
          <p:nvPr/>
        </p:nvGrpSpPr>
        <p:grpSpPr>
          <a:xfrm rot="181654">
            <a:off x="1171603" y="740937"/>
            <a:ext cx="3326469" cy="2957552"/>
            <a:chOff x="7192950" y="1606162"/>
            <a:chExt cx="1629341" cy="1448642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3A831C89-31D0-064D-984B-413828164E7F}"/>
                </a:ext>
              </a:extLst>
            </p:cNvPr>
            <p:cNvGrpSpPr/>
            <p:nvPr/>
          </p:nvGrpSpPr>
          <p:grpSpPr>
            <a:xfrm>
              <a:off x="7192950" y="1606162"/>
              <a:ext cx="1258926" cy="1418110"/>
              <a:chOff x="7192950" y="1980922"/>
              <a:chExt cx="1258926" cy="1418110"/>
            </a:xfrm>
          </p:grpSpPr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91320836-9560-C441-A0A4-B1401F0C2DED}"/>
                  </a:ext>
                </a:extLst>
              </p:cNvPr>
              <p:cNvCxnSpPr/>
              <p:nvPr/>
            </p:nvCxnSpPr>
            <p:spPr>
              <a:xfrm rot="21418346" flipV="1">
                <a:off x="7242657" y="2022063"/>
                <a:ext cx="626699" cy="446848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0D3AF539-4283-9740-A0AF-6B43BB40AF5C}"/>
                  </a:ext>
                </a:extLst>
              </p:cNvPr>
              <p:cNvCxnSpPr/>
              <p:nvPr/>
            </p:nvCxnSpPr>
            <p:spPr>
              <a:xfrm rot="21418346">
                <a:off x="7868416" y="1980922"/>
                <a:ext cx="516745" cy="46338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4033F2ED-578C-4649-AFB0-FB269C83E2E2}"/>
                  </a:ext>
                </a:extLst>
              </p:cNvPr>
              <p:cNvGrpSpPr/>
              <p:nvPr/>
            </p:nvGrpSpPr>
            <p:grpSpPr>
              <a:xfrm>
                <a:off x="7192950" y="2412799"/>
                <a:ext cx="1258926" cy="986233"/>
                <a:chOff x="492176" y="91494"/>
                <a:chExt cx="1258926" cy="986233"/>
              </a:xfrm>
            </p:grpSpPr>
            <p:sp>
              <p:nvSpPr>
                <p:cNvPr id="62" name="Google Shape;254;p41">
                  <a:extLst>
                    <a:ext uri="{FF2B5EF4-FFF2-40B4-BE49-F238E27FC236}">
                      <a16:creationId xmlns:a16="http://schemas.microsoft.com/office/drawing/2014/main" id="{80B2ADF7-83F2-D84C-90BD-D95A27CA4BF3}"/>
                    </a:ext>
                  </a:extLst>
                </p:cNvPr>
                <p:cNvSpPr/>
                <p:nvPr/>
              </p:nvSpPr>
              <p:spPr>
                <a:xfrm rot="21488440">
                  <a:off x="492176" y="91494"/>
                  <a:ext cx="1258926" cy="915247"/>
                </a:xfrm>
                <a:prstGeom prst="rect">
                  <a:avLst/>
                </a:prstGeom>
                <a:solidFill>
                  <a:srgbClr val="FFD809"/>
                </a:soli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14000"/>
                    </a:srgbClr>
                  </a:outerShdw>
                </a:effectLst>
              </p:spPr>
              <p:txBody>
                <a:bodyPr spcFirstLastPara="1" wrap="square" lIns="121900" tIns="60933" rIns="121900" bIns="60933" anchor="ctr" anchorCtr="0">
                  <a:noAutofit/>
                </a:bodyPr>
                <a:lstStyle/>
                <a:p>
                  <a:pPr algn="ctr"/>
                  <a:endParaRPr sz="24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" name="Google Shape;256;p41">
                  <a:extLst>
                    <a:ext uri="{FF2B5EF4-FFF2-40B4-BE49-F238E27FC236}">
                      <a16:creationId xmlns:a16="http://schemas.microsoft.com/office/drawing/2014/main" id="{1275D284-BB23-4B42-87E3-5B4BDECCB86C}"/>
                    </a:ext>
                  </a:extLst>
                </p:cNvPr>
                <p:cNvSpPr txBox="1"/>
                <p:nvPr/>
              </p:nvSpPr>
              <p:spPr>
                <a:xfrm rot="21488727">
                  <a:off x="505673" y="221179"/>
                  <a:ext cx="1206882" cy="85654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21900" tIns="60933" rIns="121900" bIns="60933" anchor="t" anchorCtr="0">
                  <a:noAutofit/>
                </a:bodyPr>
                <a:lstStyle/>
                <a:p>
                  <a:pPr lvl="0" algn="ctr">
                    <a:lnSpc>
                      <a:spcPct val="80000"/>
                    </a:lnSpc>
                  </a:pPr>
                  <a:r>
                    <a:rPr lang="en-GB" sz="4800" dirty="0">
                      <a:solidFill>
                        <a:schemeClr val="bg1"/>
                      </a:solidFill>
                      <a:latin typeface="HVD Comic Serif Pro" panose="02000506000000020004" pitchFamily="50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BEST DEAL</a:t>
                  </a:r>
                  <a:endParaRPr sz="4800" dirty="0"/>
                </a:p>
              </p:txBody>
            </p:sp>
          </p:grpSp>
        </p:grp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42606D14-E9BB-C54F-99D9-A05FE00FC5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493525">
              <a:off x="8155032" y="2531673"/>
              <a:ext cx="667259" cy="52313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07C09F6B-D24A-AB43-83BB-C6BDB6280116}"/>
              </a:ext>
            </a:extLst>
          </p:cNvPr>
          <p:cNvSpPr txBox="1"/>
          <p:nvPr/>
        </p:nvSpPr>
        <p:spPr>
          <a:xfrm>
            <a:off x="8405519" y="4309350"/>
            <a:ext cx="31772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HVD Comic Serif Pro"/>
                <a:cs typeface="HVD Comic Serif Pro"/>
              </a:rPr>
              <a:t>When you buy, do you consider whether you actually need it?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HVD Comic Serif Pro"/>
              <a:cs typeface="HVD Comic Serif Pro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A9D0729-FC5C-134C-8750-4E1F2E0E280F}"/>
              </a:ext>
            </a:extLst>
          </p:cNvPr>
          <p:cNvSpPr txBox="1"/>
          <p:nvPr/>
        </p:nvSpPr>
        <p:spPr>
          <a:xfrm>
            <a:off x="4483931" y="4234063"/>
            <a:ext cx="31772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HVD Comic Serif Pro"/>
                <a:cs typeface="HVD Comic Serif Pro"/>
              </a:rPr>
              <a:t>When you buy something, how does it make you feel?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HVD Comic Serif Pro"/>
              <a:cs typeface="HVD Comic Serif Pro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02A4B82-F2DE-BD47-8FA8-BB58161325D6}"/>
              </a:ext>
            </a:extLst>
          </p:cNvPr>
          <p:cNvSpPr txBox="1"/>
          <p:nvPr/>
        </p:nvSpPr>
        <p:spPr>
          <a:xfrm>
            <a:off x="641494" y="4309350"/>
            <a:ext cx="3230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HVD Comic Serif Pro"/>
                <a:cs typeface="HVD Comic Serif Pro"/>
              </a:rPr>
              <a:t>What makes something a good deal for you?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HVD Comic Serif Pro"/>
              <a:cs typeface="HVD Comic Serif Pro"/>
            </a:endParaRPr>
          </a:p>
        </p:txBody>
      </p:sp>
      <p:pic>
        <p:nvPicPr>
          <p:cNvPr id="69" name="Google Shape;400;p53">
            <a:extLst>
              <a:ext uri="{FF2B5EF4-FFF2-40B4-BE49-F238E27FC236}">
                <a16:creationId xmlns:a16="http://schemas.microsoft.com/office/drawing/2014/main" id="{7E7ABAA7-E5D3-A54C-AC81-BF37BF0A1348}"/>
              </a:ext>
            </a:extLst>
          </p:cNvPr>
          <p:cNvPicPr preferRelativeResize="0"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92" y="6268297"/>
            <a:ext cx="3676835" cy="104280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br">
              <a:srgbClr val="000000">
                <a:alpha val="18000"/>
              </a:srgbClr>
            </a:outerShdw>
          </a:effectLst>
        </p:spPr>
      </p:pic>
      <p:pic>
        <p:nvPicPr>
          <p:cNvPr id="70" name="Google Shape;400;p53">
            <a:extLst>
              <a:ext uri="{FF2B5EF4-FFF2-40B4-BE49-F238E27FC236}">
                <a16:creationId xmlns:a16="http://schemas.microsoft.com/office/drawing/2014/main" id="{650113F0-5E6B-2A4E-B050-F1F8727BDA1B}"/>
              </a:ext>
            </a:extLst>
          </p:cNvPr>
          <p:cNvPicPr preferRelativeResize="0"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989" y="6268297"/>
            <a:ext cx="3676835" cy="104280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br">
              <a:srgbClr val="000000">
                <a:alpha val="18000"/>
              </a:srgbClr>
            </a:outerShdw>
          </a:effectLst>
        </p:spPr>
      </p:pic>
      <p:pic>
        <p:nvPicPr>
          <p:cNvPr id="71" name="Google Shape;400;p53">
            <a:extLst>
              <a:ext uri="{FF2B5EF4-FFF2-40B4-BE49-F238E27FC236}">
                <a16:creationId xmlns:a16="http://schemas.microsoft.com/office/drawing/2014/main" id="{AACB7164-C8A8-854C-A401-A0BCF88DB127}"/>
              </a:ext>
            </a:extLst>
          </p:cNvPr>
          <p:cNvPicPr preferRelativeResize="0"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66425" y="6268297"/>
            <a:ext cx="3676835" cy="104280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br">
              <a:srgbClr val="000000">
                <a:alpha val="18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078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644;p62" descr="halftone - grey.tif"/>
          <p:cNvPicPr preferRelativeResize="0"/>
          <p:nvPr/>
        </p:nvPicPr>
        <p:blipFill rotWithShape="1">
          <a:blip r:embed="rId2">
            <a:alphaModFix amt="10000"/>
          </a:blip>
          <a:srcRect/>
          <a:stretch/>
        </p:blipFill>
        <p:spPr>
          <a:xfrm rot="18264883">
            <a:off x="-517380" y="91847"/>
            <a:ext cx="5681472" cy="6478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644;p62" descr="halftone - grey.tif"/>
          <p:cNvPicPr preferRelativeResize="0"/>
          <p:nvPr/>
        </p:nvPicPr>
        <p:blipFill rotWithShape="1">
          <a:blip r:embed="rId2">
            <a:alphaModFix amt="10000"/>
          </a:blip>
          <a:srcRect/>
          <a:stretch/>
        </p:blipFill>
        <p:spPr>
          <a:xfrm rot="3824383">
            <a:off x="7600357" y="338149"/>
            <a:ext cx="5681472" cy="6478016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Freeform 34"/>
          <p:cNvSpPr/>
          <p:nvPr/>
        </p:nvSpPr>
        <p:spPr>
          <a:xfrm>
            <a:off x="1776376" y="2001213"/>
            <a:ext cx="8752139" cy="2856537"/>
          </a:xfrm>
          <a:custGeom>
            <a:avLst/>
            <a:gdLst>
              <a:gd name="connsiteX0" fmla="*/ 0 w 7504545"/>
              <a:gd name="connsiteY0" fmla="*/ 0 h 2917152"/>
              <a:gd name="connsiteX1" fmla="*/ 7427575 w 7504545"/>
              <a:gd name="connsiteY1" fmla="*/ 7697 h 2917152"/>
              <a:gd name="connsiteX2" fmla="*/ 7504545 w 7504545"/>
              <a:gd name="connsiteY2" fmla="*/ 2917152 h 2917152"/>
              <a:gd name="connsiteX3" fmla="*/ 23091 w 7504545"/>
              <a:gd name="connsiteY3" fmla="*/ 2886364 h 2917152"/>
              <a:gd name="connsiteX4" fmla="*/ 0 w 7504545"/>
              <a:gd name="connsiteY4" fmla="*/ 0 h 291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04545" h="2917152">
                <a:moveTo>
                  <a:pt x="0" y="0"/>
                </a:moveTo>
                <a:lnTo>
                  <a:pt x="7427575" y="7697"/>
                </a:lnTo>
                <a:lnTo>
                  <a:pt x="7504545" y="2917152"/>
                </a:lnTo>
                <a:lnTo>
                  <a:pt x="23091" y="2886364"/>
                </a:lnTo>
                <a:lnTo>
                  <a:pt x="0" y="0"/>
                </a:lnTo>
                <a:close/>
              </a:path>
            </a:pathLst>
          </a:custGeom>
          <a:solidFill>
            <a:srgbClr val="84B818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5" name="Group 4"/>
          <p:cNvGrpSpPr/>
          <p:nvPr/>
        </p:nvGrpSpPr>
        <p:grpSpPr>
          <a:xfrm>
            <a:off x="2886075" y="949776"/>
            <a:ext cx="6600825" cy="1386104"/>
            <a:chOff x="2409915" y="361950"/>
            <a:chExt cx="4242837" cy="1039578"/>
          </a:xfrm>
        </p:grpSpPr>
        <p:sp>
          <p:nvSpPr>
            <p:cNvPr id="2" name="Freeform 1"/>
            <p:cNvSpPr/>
            <p:nvPr/>
          </p:nvSpPr>
          <p:spPr>
            <a:xfrm>
              <a:off x="2409915" y="361950"/>
              <a:ext cx="4242837" cy="1039578"/>
            </a:xfrm>
            <a:custGeom>
              <a:avLst/>
              <a:gdLst>
                <a:gd name="connsiteX0" fmla="*/ 0 w 9506424"/>
                <a:gd name="connsiteY0" fmla="*/ 0 h 1680296"/>
                <a:gd name="connsiteX1" fmla="*/ 3335587 w 9506424"/>
                <a:gd name="connsiteY1" fmla="*/ 38480 h 1680296"/>
                <a:gd name="connsiteX2" fmla="*/ 7453755 w 9506424"/>
                <a:gd name="connsiteY2" fmla="*/ 12827 h 1680296"/>
                <a:gd name="connsiteX3" fmla="*/ 9506424 w 9506424"/>
                <a:gd name="connsiteY3" fmla="*/ 0 h 1680296"/>
                <a:gd name="connsiteX4" fmla="*/ 9506424 w 9506424"/>
                <a:gd name="connsiteY4" fmla="*/ 1680296 h 1680296"/>
                <a:gd name="connsiteX5" fmla="*/ 4875089 w 9506424"/>
                <a:gd name="connsiteY5" fmla="*/ 1628989 h 1680296"/>
                <a:gd name="connsiteX6" fmla="*/ 3335587 w 9506424"/>
                <a:gd name="connsiteY6" fmla="*/ 1667469 h 1680296"/>
                <a:gd name="connsiteX7" fmla="*/ 1321406 w 9506424"/>
                <a:gd name="connsiteY7" fmla="*/ 1616162 h 1680296"/>
                <a:gd name="connsiteX8" fmla="*/ 38487 w 9506424"/>
                <a:gd name="connsiteY8" fmla="*/ 1641816 h 1680296"/>
                <a:gd name="connsiteX9" fmla="*/ 0 w 9506424"/>
                <a:gd name="connsiteY9" fmla="*/ 0 h 168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06424" h="1680296">
                  <a:moveTo>
                    <a:pt x="0" y="0"/>
                  </a:moveTo>
                  <a:lnTo>
                    <a:pt x="3335587" y="38480"/>
                  </a:lnTo>
                  <a:lnTo>
                    <a:pt x="7453755" y="12827"/>
                  </a:lnTo>
                  <a:lnTo>
                    <a:pt x="9506424" y="0"/>
                  </a:lnTo>
                  <a:lnTo>
                    <a:pt x="9506424" y="1680296"/>
                  </a:lnTo>
                  <a:lnTo>
                    <a:pt x="4875089" y="1628989"/>
                  </a:lnTo>
                  <a:lnTo>
                    <a:pt x="3335587" y="1667469"/>
                  </a:lnTo>
                  <a:lnTo>
                    <a:pt x="1321406" y="1616162"/>
                  </a:lnTo>
                  <a:lnTo>
                    <a:pt x="38487" y="1641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E0E7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491266" y="584530"/>
              <a:ext cx="4161486" cy="6232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GB" sz="4800" dirty="0">
                  <a:solidFill>
                    <a:schemeClr val="bg1"/>
                  </a:solidFill>
                  <a:latin typeface="HVD Comic Serif Pro"/>
                  <a:cs typeface="HVD Comic Serif Pro"/>
                </a:rPr>
                <a:t>Spending Scenarios</a:t>
              </a:r>
              <a:endParaRPr lang="en-US" sz="4800" dirty="0">
                <a:solidFill>
                  <a:schemeClr val="bg1"/>
                </a:solidFill>
                <a:latin typeface="HVD Comic Serif Pro"/>
                <a:cs typeface="HVD Comic Serif Pro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2717038" y="2759786"/>
            <a:ext cx="68708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FF00"/>
              </a:buClr>
            </a:pPr>
            <a:r>
              <a:rPr lang="en-US" sz="3200" dirty="0">
                <a:solidFill>
                  <a:schemeClr val="bg1"/>
                </a:solidFill>
                <a:latin typeface="HVD Comic Serif Pro"/>
                <a:cs typeface="HVD Comic Serif Pro"/>
              </a:rPr>
              <a:t>In your groups/pairs discuss how you would feel in the following scenarios:</a:t>
            </a:r>
          </a:p>
        </p:txBody>
      </p:sp>
      <p:pic>
        <p:nvPicPr>
          <p:cNvPr id="37" name="Picture 36" descr="pound coins 3 - orang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128" y="0"/>
            <a:ext cx="2807216" cy="14065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24000"/>
              </a:prstClr>
            </a:outerShdw>
          </a:effectLst>
        </p:spPr>
      </p:pic>
      <p:pic>
        <p:nvPicPr>
          <p:cNvPr id="19" name="Picture 18" descr="mybnk logo.png">
            <a:extLst>
              <a:ext uri="{FF2B5EF4-FFF2-40B4-BE49-F238E27FC236}">
                <a16:creationId xmlns:a16="http://schemas.microsoft.com/office/drawing/2014/main" id="{5D315C86-BF17-7F45-B1DF-81E1BBA950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1334" y="6084384"/>
            <a:ext cx="998815" cy="54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168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644;p62" descr="halftone - grey.tif"/>
          <p:cNvPicPr preferRelativeResize="0"/>
          <p:nvPr/>
        </p:nvPicPr>
        <p:blipFill rotWithShape="1">
          <a:blip r:embed="rId3">
            <a:alphaModFix amt="10000"/>
          </a:blip>
          <a:srcRect/>
          <a:stretch/>
        </p:blipFill>
        <p:spPr>
          <a:xfrm rot="19552539">
            <a:off x="8312101" y="-2093573"/>
            <a:ext cx="5681472" cy="6478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644;p62" descr="halftone - grey.tif"/>
          <p:cNvPicPr preferRelativeResize="0"/>
          <p:nvPr/>
        </p:nvPicPr>
        <p:blipFill rotWithShape="1">
          <a:blip r:embed="rId3">
            <a:alphaModFix amt="10000"/>
          </a:blip>
          <a:srcRect/>
          <a:stretch/>
        </p:blipFill>
        <p:spPr>
          <a:xfrm rot="19552539">
            <a:off x="-2921141" y="624735"/>
            <a:ext cx="5681472" cy="647801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" name="Group 34"/>
          <p:cNvGrpSpPr/>
          <p:nvPr/>
        </p:nvGrpSpPr>
        <p:grpSpPr>
          <a:xfrm rot="21433389">
            <a:off x="492295" y="1934628"/>
            <a:ext cx="6248470" cy="1001802"/>
            <a:chOff x="2978656" y="551547"/>
            <a:chExt cx="11046802" cy="751351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58" name="Freeform 57"/>
            <p:cNvSpPr/>
            <p:nvPr/>
          </p:nvSpPr>
          <p:spPr>
            <a:xfrm>
              <a:off x="3014857" y="551547"/>
              <a:ext cx="11010601" cy="751351"/>
            </a:xfrm>
            <a:custGeom>
              <a:avLst/>
              <a:gdLst>
                <a:gd name="connsiteX0" fmla="*/ 38488 w 5054698"/>
                <a:gd name="connsiteY0" fmla="*/ 12827 h 692641"/>
                <a:gd name="connsiteX1" fmla="*/ 1436869 w 5054698"/>
                <a:gd name="connsiteY1" fmla="*/ 0 h 692641"/>
                <a:gd name="connsiteX2" fmla="*/ 2912225 w 5054698"/>
                <a:gd name="connsiteY2" fmla="*/ 12827 h 692641"/>
                <a:gd name="connsiteX3" fmla="*/ 5054698 w 5054698"/>
                <a:gd name="connsiteY3" fmla="*/ 0 h 692641"/>
                <a:gd name="connsiteX4" fmla="*/ 5054698 w 5054698"/>
                <a:gd name="connsiteY4" fmla="*/ 692641 h 692641"/>
                <a:gd name="connsiteX5" fmla="*/ 2488862 w 5054698"/>
                <a:gd name="connsiteY5" fmla="*/ 666988 h 692641"/>
                <a:gd name="connsiteX6" fmla="*/ 0 w 5054698"/>
                <a:gd name="connsiteY6" fmla="*/ 679814 h 692641"/>
                <a:gd name="connsiteX7" fmla="*/ 38488 w 5054698"/>
                <a:gd name="connsiteY7" fmla="*/ 12827 h 69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54698" h="692641">
                  <a:moveTo>
                    <a:pt x="38488" y="12827"/>
                  </a:moveTo>
                  <a:lnTo>
                    <a:pt x="1436869" y="0"/>
                  </a:lnTo>
                  <a:lnTo>
                    <a:pt x="2912225" y="12827"/>
                  </a:lnTo>
                  <a:lnTo>
                    <a:pt x="5054698" y="0"/>
                  </a:lnTo>
                  <a:lnTo>
                    <a:pt x="5054698" y="692641"/>
                  </a:lnTo>
                  <a:lnTo>
                    <a:pt x="2488862" y="666988"/>
                  </a:lnTo>
                  <a:lnTo>
                    <a:pt x="0" y="679814"/>
                  </a:lnTo>
                  <a:lnTo>
                    <a:pt x="38488" y="12827"/>
                  </a:lnTo>
                  <a:close/>
                </a:path>
              </a:pathLst>
            </a:custGeom>
            <a:solidFill>
              <a:srgbClr val="EE7F0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2978656" y="610904"/>
              <a:ext cx="10970971" cy="623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dirty="0">
                  <a:solidFill>
                    <a:srgbClr val="FFFFFF"/>
                  </a:solidFill>
                  <a:latin typeface="HVD Comic Serif Pro"/>
                  <a:cs typeface="HVD Comic Serif Pro"/>
                </a:rPr>
                <a:t>You buy a pair of new exclusive trainers </a:t>
              </a:r>
              <a:r>
                <a:rPr lang="en-GB" altLang="en-US" sz="2400" dirty="0">
                  <a:solidFill>
                    <a:srgbClr val="FFFFFF"/>
                  </a:solidFill>
                  <a:latin typeface="HVD Comic Serif Pro" pitchFamily="50" charset="0"/>
                </a:rPr>
                <a:t>for £130. </a:t>
              </a:r>
              <a:endParaRPr lang="en-GB" sz="2400" dirty="0">
                <a:solidFill>
                  <a:schemeClr val="bg1"/>
                </a:solidFill>
                <a:latin typeface="HVD Comic Serif Pro"/>
                <a:cs typeface="HVD Comic Serif Pro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6794131-74A6-7142-AE3E-6EC3A2C689AC}"/>
              </a:ext>
            </a:extLst>
          </p:cNvPr>
          <p:cNvGrpSpPr/>
          <p:nvPr/>
        </p:nvGrpSpPr>
        <p:grpSpPr>
          <a:xfrm rot="21446860">
            <a:off x="1503324" y="3197493"/>
            <a:ext cx="6979540" cy="2221773"/>
            <a:chOff x="3014857" y="620555"/>
            <a:chExt cx="6401762" cy="166633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553E2D22-5C39-D547-A6DE-C89004F51961}"/>
                </a:ext>
              </a:extLst>
            </p:cNvPr>
            <p:cNvSpPr/>
            <p:nvPr/>
          </p:nvSpPr>
          <p:spPr>
            <a:xfrm>
              <a:off x="3014857" y="620555"/>
              <a:ext cx="6401762" cy="1666330"/>
            </a:xfrm>
            <a:custGeom>
              <a:avLst/>
              <a:gdLst>
                <a:gd name="connsiteX0" fmla="*/ 38488 w 5054698"/>
                <a:gd name="connsiteY0" fmla="*/ 12827 h 692641"/>
                <a:gd name="connsiteX1" fmla="*/ 1436869 w 5054698"/>
                <a:gd name="connsiteY1" fmla="*/ 0 h 692641"/>
                <a:gd name="connsiteX2" fmla="*/ 2912225 w 5054698"/>
                <a:gd name="connsiteY2" fmla="*/ 12827 h 692641"/>
                <a:gd name="connsiteX3" fmla="*/ 5054698 w 5054698"/>
                <a:gd name="connsiteY3" fmla="*/ 0 h 692641"/>
                <a:gd name="connsiteX4" fmla="*/ 5054698 w 5054698"/>
                <a:gd name="connsiteY4" fmla="*/ 692641 h 692641"/>
                <a:gd name="connsiteX5" fmla="*/ 2488862 w 5054698"/>
                <a:gd name="connsiteY5" fmla="*/ 666988 h 692641"/>
                <a:gd name="connsiteX6" fmla="*/ 0 w 5054698"/>
                <a:gd name="connsiteY6" fmla="*/ 679814 h 692641"/>
                <a:gd name="connsiteX7" fmla="*/ 38488 w 5054698"/>
                <a:gd name="connsiteY7" fmla="*/ 12827 h 69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54698" h="692641">
                  <a:moveTo>
                    <a:pt x="38488" y="12827"/>
                  </a:moveTo>
                  <a:lnTo>
                    <a:pt x="1436869" y="0"/>
                  </a:lnTo>
                  <a:lnTo>
                    <a:pt x="2912225" y="12827"/>
                  </a:lnTo>
                  <a:lnTo>
                    <a:pt x="5054698" y="0"/>
                  </a:lnTo>
                  <a:lnTo>
                    <a:pt x="5054698" y="692641"/>
                  </a:lnTo>
                  <a:lnTo>
                    <a:pt x="2488862" y="666988"/>
                  </a:lnTo>
                  <a:lnTo>
                    <a:pt x="0" y="679814"/>
                  </a:lnTo>
                  <a:lnTo>
                    <a:pt x="38488" y="12827"/>
                  </a:lnTo>
                  <a:close/>
                </a:path>
              </a:pathLst>
            </a:custGeom>
            <a:solidFill>
              <a:srgbClr val="EE7F0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675E46E-9B6C-624D-AE0C-5286CD1CA058}"/>
                </a:ext>
              </a:extLst>
            </p:cNvPr>
            <p:cNvSpPr/>
            <p:nvPr/>
          </p:nvSpPr>
          <p:spPr>
            <a:xfrm>
              <a:off x="3227502" y="1113557"/>
              <a:ext cx="6010039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dirty="0">
                  <a:solidFill>
                    <a:srgbClr val="FFFFFF"/>
                  </a:solidFill>
                  <a:latin typeface="HVD Comic Serif Pro"/>
                  <a:cs typeface="HVD Comic Serif Pro"/>
                </a:rPr>
                <a:t>One week later you see them on sale for £80 in the same shop.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890574" y="209680"/>
            <a:ext cx="4244974" cy="2718702"/>
            <a:chOff x="898043" y="372920"/>
            <a:chExt cx="1539502" cy="2039027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Freeform 31"/>
            <p:cNvSpPr/>
            <p:nvPr/>
          </p:nvSpPr>
          <p:spPr>
            <a:xfrm>
              <a:off x="898043" y="372920"/>
              <a:ext cx="1539502" cy="819962"/>
            </a:xfrm>
            <a:custGeom>
              <a:avLst/>
              <a:gdLst>
                <a:gd name="connsiteX0" fmla="*/ 0 w 1539502"/>
                <a:gd name="connsiteY0" fmla="*/ 25653 h 731121"/>
                <a:gd name="connsiteX1" fmla="*/ 731264 w 1539502"/>
                <a:gd name="connsiteY1" fmla="*/ 38480 h 731121"/>
                <a:gd name="connsiteX2" fmla="*/ 1513844 w 1539502"/>
                <a:gd name="connsiteY2" fmla="*/ 0 h 731121"/>
                <a:gd name="connsiteX3" fmla="*/ 1539502 w 1539502"/>
                <a:gd name="connsiteY3" fmla="*/ 705467 h 731121"/>
                <a:gd name="connsiteX4" fmla="*/ 38488 w 1539502"/>
                <a:gd name="connsiteY4" fmla="*/ 731121 h 731121"/>
                <a:gd name="connsiteX5" fmla="*/ 0 w 1539502"/>
                <a:gd name="connsiteY5" fmla="*/ 25653 h 731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9502" h="731121">
                  <a:moveTo>
                    <a:pt x="0" y="25653"/>
                  </a:moveTo>
                  <a:lnTo>
                    <a:pt x="731264" y="38480"/>
                  </a:lnTo>
                  <a:lnTo>
                    <a:pt x="1513844" y="0"/>
                  </a:lnTo>
                  <a:lnTo>
                    <a:pt x="1539502" y="705467"/>
                  </a:lnTo>
                  <a:lnTo>
                    <a:pt x="38488" y="731121"/>
                  </a:lnTo>
                  <a:lnTo>
                    <a:pt x="0" y="25653"/>
                  </a:lnTo>
                  <a:close/>
                </a:path>
              </a:pathLst>
            </a:custGeom>
            <a:solidFill>
              <a:srgbClr val="149C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rgbClr val="DA001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898043" y="496180"/>
              <a:ext cx="1488186" cy="19157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GB" sz="5333" dirty="0">
                  <a:solidFill>
                    <a:schemeClr val="bg1"/>
                  </a:solidFill>
                  <a:latin typeface="HVD Comic Serif Pro"/>
                  <a:cs typeface="HVD Comic Serif Pro"/>
                </a:rPr>
                <a:t>Scenario 1</a:t>
              </a:r>
            </a:p>
          </p:txBody>
        </p:sp>
      </p:grpSp>
      <p:pic>
        <p:nvPicPr>
          <p:cNvPr id="57" name="Picture 56" descr="mybnk logo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1334" y="6084384"/>
            <a:ext cx="998815" cy="540093"/>
          </a:xfrm>
          <a:prstGeom prst="rect">
            <a:avLst/>
          </a:prstGeom>
        </p:spPr>
      </p:pic>
      <p:pic>
        <p:nvPicPr>
          <p:cNvPr id="3" name="Google Shape;617;p60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948951" y="5775793"/>
            <a:ext cx="6526952" cy="184377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8" name="Google Shape;617;p60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4652449" y="5631314"/>
            <a:ext cx="6526952" cy="184377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41EE9274-C3EC-4646-95F8-A5553AA88B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3061" y="873681"/>
            <a:ext cx="3934569" cy="3934569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0ADC109C-B0B4-824C-A7F7-C9A1CAB37818}"/>
              </a:ext>
            </a:extLst>
          </p:cNvPr>
          <p:cNvSpPr txBox="1"/>
          <p:nvPr/>
        </p:nvSpPr>
        <p:spPr>
          <a:xfrm>
            <a:off x="6730700" y="2402539"/>
            <a:ext cx="23744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FFFFFF"/>
                </a:solidFill>
                <a:latin typeface="HVD Comic Serif Pro"/>
                <a:cs typeface="HVD Comic Serif Pro"/>
              </a:rPr>
              <a:t>Are you happy with the purchase?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41EE9274-C3EC-4646-95F8-A5553AA88B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68027" y="2995645"/>
            <a:ext cx="3934569" cy="3934569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0ADC109C-B0B4-824C-A7F7-C9A1CAB37818}"/>
              </a:ext>
            </a:extLst>
          </p:cNvPr>
          <p:cNvSpPr txBox="1"/>
          <p:nvPr/>
        </p:nvSpPr>
        <p:spPr>
          <a:xfrm>
            <a:off x="8295486" y="4658890"/>
            <a:ext cx="23744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FFFFFF"/>
                </a:solidFill>
                <a:latin typeface="HVD Comic Serif Pro"/>
                <a:cs typeface="HVD Comic Serif Pro"/>
              </a:rPr>
              <a:t>How do </a:t>
            </a:r>
          </a:p>
          <a:p>
            <a:pPr algn="ctr"/>
            <a:r>
              <a:rPr lang="en-GB" sz="2800" dirty="0">
                <a:solidFill>
                  <a:srgbClr val="FFFFFF"/>
                </a:solidFill>
                <a:latin typeface="HVD Comic Serif Pro"/>
                <a:cs typeface="HVD Comic Serif Pro"/>
              </a:rPr>
              <a:t>you feel?</a:t>
            </a:r>
          </a:p>
        </p:txBody>
      </p:sp>
    </p:spTree>
    <p:extLst>
      <p:ext uri="{BB962C8B-B14F-4D97-AF65-F5344CB8AC3E}">
        <p14:creationId xmlns:p14="http://schemas.microsoft.com/office/powerpoint/2010/main" val="266611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1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644;p62" descr="halftone - grey.tif"/>
          <p:cNvPicPr preferRelativeResize="0"/>
          <p:nvPr/>
        </p:nvPicPr>
        <p:blipFill rotWithShape="1">
          <a:blip r:embed="rId2">
            <a:alphaModFix amt="10000"/>
          </a:blip>
          <a:srcRect/>
          <a:stretch/>
        </p:blipFill>
        <p:spPr>
          <a:xfrm rot="18264883">
            <a:off x="-517380" y="91847"/>
            <a:ext cx="5681472" cy="6478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644;p62" descr="halftone - grey.tif"/>
          <p:cNvPicPr preferRelativeResize="0"/>
          <p:nvPr/>
        </p:nvPicPr>
        <p:blipFill rotWithShape="1">
          <a:blip r:embed="rId2">
            <a:alphaModFix amt="10000"/>
          </a:blip>
          <a:srcRect/>
          <a:stretch/>
        </p:blipFill>
        <p:spPr>
          <a:xfrm rot="3824383">
            <a:off x="7600357" y="338149"/>
            <a:ext cx="5681472" cy="647801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oup 4"/>
          <p:cNvGrpSpPr/>
          <p:nvPr/>
        </p:nvGrpSpPr>
        <p:grpSpPr>
          <a:xfrm>
            <a:off x="3796740" y="348642"/>
            <a:ext cx="4321442" cy="1349052"/>
            <a:chOff x="2805114" y="361950"/>
            <a:chExt cx="3533558" cy="1039578"/>
          </a:xfrm>
        </p:grpSpPr>
        <p:sp>
          <p:nvSpPr>
            <p:cNvPr id="2" name="Freeform 1"/>
            <p:cNvSpPr/>
            <p:nvPr/>
          </p:nvSpPr>
          <p:spPr>
            <a:xfrm>
              <a:off x="2805114" y="361950"/>
              <a:ext cx="3533558" cy="1039578"/>
            </a:xfrm>
            <a:custGeom>
              <a:avLst/>
              <a:gdLst>
                <a:gd name="connsiteX0" fmla="*/ 0 w 9506424"/>
                <a:gd name="connsiteY0" fmla="*/ 0 h 1680296"/>
                <a:gd name="connsiteX1" fmla="*/ 3335587 w 9506424"/>
                <a:gd name="connsiteY1" fmla="*/ 38480 h 1680296"/>
                <a:gd name="connsiteX2" fmla="*/ 7453755 w 9506424"/>
                <a:gd name="connsiteY2" fmla="*/ 12827 h 1680296"/>
                <a:gd name="connsiteX3" fmla="*/ 9506424 w 9506424"/>
                <a:gd name="connsiteY3" fmla="*/ 0 h 1680296"/>
                <a:gd name="connsiteX4" fmla="*/ 9506424 w 9506424"/>
                <a:gd name="connsiteY4" fmla="*/ 1680296 h 1680296"/>
                <a:gd name="connsiteX5" fmla="*/ 4875089 w 9506424"/>
                <a:gd name="connsiteY5" fmla="*/ 1628989 h 1680296"/>
                <a:gd name="connsiteX6" fmla="*/ 3335587 w 9506424"/>
                <a:gd name="connsiteY6" fmla="*/ 1667469 h 1680296"/>
                <a:gd name="connsiteX7" fmla="*/ 1321406 w 9506424"/>
                <a:gd name="connsiteY7" fmla="*/ 1616162 h 1680296"/>
                <a:gd name="connsiteX8" fmla="*/ 38487 w 9506424"/>
                <a:gd name="connsiteY8" fmla="*/ 1641816 h 1680296"/>
                <a:gd name="connsiteX9" fmla="*/ 0 w 9506424"/>
                <a:gd name="connsiteY9" fmla="*/ 0 h 168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06424" h="1680296">
                  <a:moveTo>
                    <a:pt x="0" y="0"/>
                  </a:moveTo>
                  <a:lnTo>
                    <a:pt x="3335587" y="38480"/>
                  </a:lnTo>
                  <a:lnTo>
                    <a:pt x="7453755" y="12827"/>
                  </a:lnTo>
                  <a:lnTo>
                    <a:pt x="9506424" y="0"/>
                  </a:lnTo>
                  <a:lnTo>
                    <a:pt x="9506424" y="1680296"/>
                  </a:lnTo>
                  <a:lnTo>
                    <a:pt x="4875089" y="1628989"/>
                  </a:lnTo>
                  <a:lnTo>
                    <a:pt x="3335587" y="1667469"/>
                  </a:lnTo>
                  <a:lnTo>
                    <a:pt x="1321406" y="1616162"/>
                  </a:lnTo>
                  <a:lnTo>
                    <a:pt x="38487" y="1641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E0E7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005043" y="522950"/>
              <a:ext cx="3133936" cy="74640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GB" sz="5867" dirty="0">
                  <a:solidFill>
                    <a:schemeClr val="bg1"/>
                  </a:solidFill>
                  <a:latin typeface="HVD Comic Serif Pro"/>
                  <a:cs typeface="HVD Comic Serif Pro"/>
                </a:rPr>
                <a:t>Scenario 2</a:t>
              </a:r>
              <a:endParaRPr lang="en-US" sz="5867" dirty="0">
                <a:solidFill>
                  <a:schemeClr val="bg1"/>
                </a:solidFill>
                <a:latin typeface="HVD Comic Serif Pro"/>
                <a:cs typeface="HVD Comic Serif Pro"/>
              </a:endParaRPr>
            </a:p>
          </p:txBody>
        </p:sp>
      </p:grpSp>
      <p:pic>
        <p:nvPicPr>
          <p:cNvPr id="19" name="Picture 18" descr="mybnk logo.png">
            <a:extLst>
              <a:ext uri="{FF2B5EF4-FFF2-40B4-BE49-F238E27FC236}">
                <a16:creationId xmlns:a16="http://schemas.microsoft.com/office/drawing/2014/main" id="{5D315C86-BF17-7F45-B1DF-81E1BBA950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1334" y="6084384"/>
            <a:ext cx="998815" cy="540093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1323515" y="4268141"/>
            <a:ext cx="8544010" cy="1359504"/>
            <a:chOff x="1323515" y="4268141"/>
            <a:chExt cx="8544010" cy="1359504"/>
          </a:xfrm>
        </p:grpSpPr>
        <p:sp>
          <p:nvSpPr>
            <p:cNvPr id="35" name="Freeform 34"/>
            <p:cNvSpPr/>
            <p:nvPr/>
          </p:nvSpPr>
          <p:spPr>
            <a:xfrm rot="21381415">
              <a:off x="1323515" y="4268141"/>
              <a:ext cx="8544010" cy="1359504"/>
            </a:xfrm>
            <a:custGeom>
              <a:avLst/>
              <a:gdLst>
                <a:gd name="connsiteX0" fmla="*/ 0 w 7504545"/>
                <a:gd name="connsiteY0" fmla="*/ 0 h 2917152"/>
                <a:gd name="connsiteX1" fmla="*/ 7427575 w 7504545"/>
                <a:gd name="connsiteY1" fmla="*/ 7697 h 2917152"/>
                <a:gd name="connsiteX2" fmla="*/ 7504545 w 7504545"/>
                <a:gd name="connsiteY2" fmla="*/ 2917152 h 2917152"/>
                <a:gd name="connsiteX3" fmla="*/ 23091 w 7504545"/>
                <a:gd name="connsiteY3" fmla="*/ 2886364 h 2917152"/>
                <a:gd name="connsiteX4" fmla="*/ 0 w 7504545"/>
                <a:gd name="connsiteY4" fmla="*/ 0 h 291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04545" h="2917152">
                  <a:moveTo>
                    <a:pt x="0" y="0"/>
                  </a:moveTo>
                  <a:lnTo>
                    <a:pt x="7427575" y="7697"/>
                  </a:lnTo>
                  <a:lnTo>
                    <a:pt x="7504545" y="2917152"/>
                  </a:lnTo>
                  <a:lnTo>
                    <a:pt x="23091" y="28863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B81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1" name="TextBox 20"/>
            <p:cNvSpPr txBox="1"/>
            <p:nvPr/>
          </p:nvSpPr>
          <p:spPr>
            <a:xfrm rot="21340629">
              <a:off x="1621747" y="4474237"/>
              <a:ext cx="765743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GB" altLang="en-US" sz="2400" dirty="0">
                  <a:solidFill>
                    <a:srgbClr val="FFFFFF"/>
                  </a:solidFill>
                  <a:latin typeface="HVD Comic Serif Pro" pitchFamily="50" charset="0"/>
                </a:rPr>
                <a:t>However, you’re now full and can’t eat the wings. </a:t>
              </a:r>
              <a:endParaRPr lang="en-US" altLang="en-US" sz="2400" dirty="0">
                <a:solidFill>
                  <a:srgbClr val="FFFFFF"/>
                </a:solidFill>
                <a:latin typeface="HVD Comic Serif Pro" pitchFamily="50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58216" y="1983681"/>
            <a:ext cx="6566064" cy="2110919"/>
            <a:chOff x="758216" y="1983681"/>
            <a:chExt cx="6566064" cy="2110919"/>
          </a:xfrm>
        </p:grpSpPr>
        <p:sp>
          <p:nvSpPr>
            <p:cNvPr id="20" name="Freeform 19"/>
            <p:cNvSpPr/>
            <p:nvPr/>
          </p:nvSpPr>
          <p:spPr>
            <a:xfrm rot="21381415">
              <a:off x="758216" y="1983681"/>
              <a:ext cx="6566064" cy="2110919"/>
            </a:xfrm>
            <a:custGeom>
              <a:avLst/>
              <a:gdLst>
                <a:gd name="connsiteX0" fmla="*/ 0 w 7504545"/>
                <a:gd name="connsiteY0" fmla="*/ 0 h 2917152"/>
                <a:gd name="connsiteX1" fmla="*/ 7427575 w 7504545"/>
                <a:gd name="connsiteY1" fmla="*/ 7697 h 2917152"/>
                <a:gd name="connsiteX2" fmla="*/ 7504545 w 7504545"/>
                <a:gd name="connsiteY2" fmla="*/ 2917152 h 2917152"/>
                <a:gd name="connsiteX3" fmla="*/ 23091 w 7504545"/>
                <a:gd name="connsiteY3" fmla="*/ 2886364 h 2917152"/>
                <a:gd name="connsiteX4" fmla="*/ 0 w 7504545"/>
                <a:gd name="connsiteY4" fmla="*/ 0 h 291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04545" h="2917152">
                  <a:moveTo>
                    <a:pt x="0" y="0"/>
                  </a:moveTo>
                  <a:lnTo>
                    <a:pt x="7427575" y="7697"/>
                  </a:lnTo>
                  <a:lnTo>
                    <a:pt x="7504545" y="2917152"/>
                  </a:lnTo>
                  <a:lnTo>
                    <a:pt x="23091" y="28863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B81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0" name="TextBox 29"/>
            <p:cNvSpPr txBox="1"/>
            <p:nvPr/>
          </p:nvSpPr>
          <p:spPr>
            <a:xfrm rot="21340629">
              <a:off x="992766" y="2197185"/>
              <a:ext cx="619435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GB" altLang="en-US" sz="2400" dirty="0">
                  <a:solidFill>
                    <a:srgbClr val="FFFFFF"/>
                  </a:solidFill>
                  <a:latin typeface="HVD Comic Serif Pro" pitchFamily="50" charset="0"/>
                </a:rPr>
                <a:t>You’re really hungry so buy a chicken burger meal and add 4 wings as they’re ONLY £1 extra when you buy a meal.</a:t>
              </a:r>
              <a:endParaRPr lang="en-US" altLang="en-US" sz="2400" dirty="0">
                <a:solidFill>
                  <a:srgbClr val="FFFFFF"/>
                </a:solidFill>
                <a:latin typeface="HVD Comic Serif Pro" pitchFamily="50" charset="0"/>
              </a:endParaRP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5DA1E1A2-9DE2-AA45-8248-7CAB5AEF8E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7352" y="801013"/>
            <a:ext cx="3906175" cy="3919372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B9C9BC81-1FE6-F14C-BCF3-2F121E7BBE2B}"/>
              </a:ext>
            </a:extLst>
          </p:cNvPr>
          <p:cNvSpPr/>
          <p:nvPr/>
        </p:nvSpPr>
        <p:spPr>
          <a:xfrm>
            <a:off x="7384711" y="2051799"/>
            <a:ext cx="22054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rgbClr val="FFFFFF"/>
                </a:solidFill>
                <a:latin typeface="HVD Comic Serif Pro"/>
                <a:cs typeface="HVD Comic Serif Pro"/>
              </a:rPr>
              <a:t>Are you happy with the deal?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5DA1E1A2-9DE2-AA45-8248-7CAB5AEF8E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3937" y="3283769"/>
            <a:ext cx="3906175" cy="3919372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B9C9BC81-1FE6-F14C-BCF3-2F121E7BBE2B}"/>
              </a:ext>
            </a:extLst>
          </p:cNvPr>
          <p:cNvSpPr/>
          <p:nvPr/>
        </p:nvSpPr>
        <p:spPr>
          <a:xfrm>
            <a:off x="8746103" y="4660718"/>
            <a:ext cx="22054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rgbClr val="FFFFFF"/>
                </a:solidFill>
                <a:latin typeface="HVD Comic Serif Pro"/>
                <a:cs typeface="HVD Comic Serif Pro"/>
              </a:rPr>
              <a:t>Are you still happy with your decision?</a:t>
            </a:r>
          </a:p>
        </p:txBody>
      </p:sp>
    </p:spTree>
    <p:extLst>
      <p:ext uri="{BB962C8B-B14F-4D97-AF65-F5344CB8AC3E}">
        <p14:creationId xmlns:p14="http://schemas.microsoft.com/office/powerpoint/2010/main" val="253011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644;p62" descr="halftone - grey.tif"/>
          <p:cNvPicPr preferRelativeResize="0"/>
          <p:nvPr/>
        </p:nvPicPr>
        <p:blipFill rotWithShape="1">
          <a:blip r:embed="rId2">
            <a:alphaModFix amt="10000"/>
          </a:blip>
          <a:srcRect/>
          <a:stretch/>
        </p:blipFill>
        <p:spPr>
          <a:xfrm rot="18264883">
            <a:off x="-517380" y="91847"/>
            <a:ext cx="5681472" cy="6478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644;p62" descr="halftone - grey.tif"/>
          <p:cNvPicPr preferRelativeResize="0"/>
          <p:nvPr/>
        </p:nvPicPr>
        <p:blipFill rotWithShape="1">
          <a:blip r:embed="rId2">
            <a:alphaModFix amt="10000"/>
          </a:blip>
          <a:srcRect/>
          <a:stretch/>
        </p:blipFill>
        <p:spPr>
          <a:xfrm rot="3824383">
            <a:off x="7600357" y="338149"/>
            <a:ext cx="5681472" cy="6478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 descr="mybnk logo.png">
            <a:extLst>
              <a:ext uri="{FF2B5EF4-FFF2-40B4-BE49-F238E27FC236}">
                <a16:creationId xmlns:a16="http://schemas.microsoft.com/office/drawing/2014/main" id="{5D315C86-BF17-7F45-B1DF-81E1BBA950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1334" y="6084384"/>
            <a:ext cx="998815" cy="540093"/>
          </a:xfrm>
          <a:prstGeom prst="rect">
            <a:avLst/>
          </a:prstGeom>
        </p:spPr>
      </p:pic>
      <p:sp>
        <p:nvSpPr>
          <p:cNvPr id="16" name="Freeform 15"/>
          <p:cNvSpPr/>
          <p:nvPr/>
        </p:nvSpPr>
        <p:spPr>
          <a:xfrm rot="21346198">
            <a:off x="724859" y="2210713"/>
            <a:ext cx="7292582" cy="1508611"/>
          </a:xfrm>
          <a:custGeom>
            <a:avLst/>
            <a:gdLst>
              <a:gd name="connsiteX0" fmla="*/ 0 w 9506424"/>
              <a:gd name="connsiteY0" fmla="*/ 0 h 1680296"/>
              <a:gd name="connsiteX1" fmla="*/ 3335587 w 9506424"/>
              <a:gd name="connsiteY1" fmla="*/ 38480 h 1680296"/>
              <a:gd name="connsiteX2" fmla="*/ 7453755 w 9506424"/>
              <a:gd name="connsiteY2" fmla="*/ 12827 h 1680296"/>
              <a:gd name="connsiteX3" fmla="*/ 9506424 w 9506424"/>
              <a:gd name="connsiteY3" fmla="*/ 0 h 1680296"/>
              <a:gd name="connsiteX4" fmla="*/ 9506424 w 9506424"/>
              <a:gd name="connsiteY4" fmla="*/ 1680296 h 1680296"/>
              <a:gd name="connsiteX5" fmla="*/ 4875089 w 9506424"/>
              <a:gd name="connsiteY5" fmla="*/ 1628989 h 1680296"/>
              <a:gd name="connsiteX6" fmla="*/ 3335587 w 9506424"/>
              <a:gd name="connsiteY6" fmla="*/ 1667469 h 1680296"/>
              <a:gd name="connsiteX7" fmla="*/ 1321406 w 9506424"/>
              <a:gd name="connsiteY7" fmla="*/ 1616162 h 1680296"/>
              <a:gd name="connsiteX8" fmla="*/ 38487 w 9506424"/>
              <a:gd name="connsiteY8" fmla="*/ 1641816 h 1680296"/>
              <a:gd name="connsiteX9" fmla="*/ 0 w 9506424"/>
              <a:gd name="connsiteY9" fmla="*/ 0 h 1680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506424" h="1680296">
                <a:moveTo>
                  <a:pt x="0" y="0"/>
                </a:moveTo>
                <a:lnTo>
                  <a:pt x="3335587" y="38480"/>
                </a:lnTo>
                <a:lnTo>
                  <a:pt x="7453755" y="12827"/>
                </a:lnTo>
                <a:lnTo>
                  <a:pt x="9506424" y="0"/>
                </a:lnTo>
                <a:lnTo>
                  <a:pt x="9506424" y="1680296"/>
                </a:lnTo>
                <a:lnTo>
                  <a:pt x="4875089" y="1628989"/>
                </a:lnTo>
                <a:lnTo>
                  <a:pt x="3335587" y="1667469"/>
                </a:lnTo>
                <a:lnTo>
                  <a:pt x="1321406" y="1616162"/>
                </a:lnTo>
                <a:lnTo>
                  <a:pt x="38487" y="1641816"/>
                </a:lnTo>
                <a:lnTo>
                  <a:pt x="0" y="0"/>
                </a:lnTo>
                <a:close/>
              </a:path>
            </a:pathLst>
          </a:custGeom>
          <a:solidFill>
            <a:srgbClr val="CE1B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 rot="21340629">
            <a:off x="978535" y="2541711"/>
            <a:ext cx="6776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FFFFFF"/>
                </a:solidFill>
                <a:latin typeface="HVD Comic Serif Pro" pitchFamily="50" charset="0"/>
              </a:rPr>
              <a:t>You buy a new jacket in the sale for half price over the holidays.</a:t>
            </a:r>
            <a:endParaRPr lang="en-US" altLang="en-US" sz="2400" dirty="0">
              <a:solidFill>
                <a:srgbClr val="FFFFFF"/>
              </a:solidFill>
              <a:latin typeface="HVD Comic Serif Pro" pitchFamily="50" charset="0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3467593" y="394367"/>
            <a:ext cx="4785757" cy="1103096"/>
          </a:xfrm>
          <a:custGeom>
            <a:avLst/>
            <a:gdLst>
              <a:gd name="connsiteX0" fmla="*/ 0 w 9506424"/>
              <a:gd name="connsiteY0" fmla="*/ 0 h 1680296"/>
              <a:gd name="connsiteX1" fmla="*/ 3335587 w 9506424"/>
              <a:gd name="connsiteY1" fmla="*/ 38480 h 1680296"/>
              <a:gd name="connsiteX2" fmla="*/ 7453755 w 9506424"/>
              <a:gd name="connsiteY2" fmla="*/ 12827 h 1680296"/>
              <a:gd name="connsiteX3" fmla="*/ 9506424 w 9506424"/>
              <a:gd name="connsiteY3" fmla="*/ 0 h 1680296"/>
              <a:gd name="connsiteX4" fmla="*/ 9506424 w 9506424"/>
              <a:gd name="connsiteY4" fmla="*/ 1680296 h 1680296"/>
              <a:gd name="connsiteX5" fmla="*/ 4875089 w 9506424"/>
              <a:gd name="connsiteY5" fmla="*/ 1628989 h 1680296"/>
              <a:gd name="connsiteX6" fmla="*/ 3335587 w 9506424"/>
              <a:gd name="connsiteY6" fmla="*/ 1667469 h 1680296"/>
              <a:gd name="connsiteX7" fmla="*/ 1321406 w 9506424"/>
              <a:gd name="connsiteY7" fmla="*/ 1616162 h 1680296"/>
              <a:gd name="connsiteX8" fmla="*/ 38487 w 9506424"/>
              <a:gd name="connsiteY8" fmla="*/ 1641816 h 1680296"/>
              <a:gd name="connsiteX9" fmla="*/ 0 w 9506424"/>
              <a:gd name="connsiteY9" fmla="*/ 0 h 1680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506424" h="1680296">
                <a:moveTo>
                  <a:pt x="0" y="0"/>
                </a:moveTo>
                <a:lnTo>
                  <a:pt x="3335587" y="38480"/>
                </a:lnTo>
                <a:lnTo>
                  <a:pt x="7453755" y="12827"/>
                </a:lnTo>
                <a:lnTo>
                  <a:pt x="9506424" y="0"/>
                </a:lnTo>
                <a:lnTo>
                  <a:pt x="9506424" y="1680296"/>
                </a:lnTo>
                <a:lnTo>
                  <a:pt x="4875089" y="1628989"/>
                </a:lnTo>
                <a:lnTo>
                  <a:pt x="3335587" y="1667469"/>
                </a:lnTo>
                <a:lnTo>
                  <a:pt x="1321406" y="1616162"/>
                </a:lnTo>
                <a:lnTo>
                  <a:pt x="38487" y="1641816"/>
                </a:lnTo>
                <a:lnTo>
                  <a:pt x="0" y="0"/>
                </a:lnTo>
                <a:close/>
              </a:path>
            </a:pathLst>
          </a:custGeom>
          <a:solidFill>
            <a:srgbClr val="16ADBB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771181" y="488226"/>
            <a:ext cx="4178581" cy="99520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GB" sz="5867" dirty="0">
                <a:solidFill>
                  <a:schemeClr val="bg1"/>
                </a:solidFill>
                <a:latin typeface="HVD Comic Serif Pro"/>
                <a:cs typeface="HVD Comic Serif Pro"/>
              </a:rPr>
              <a:t>Scenario 3</a:t>
            </a:r>
            <a:endParaRPr lang="en-US" sz="5867" dirty="0">
              <a:solidFill>
                <a:schemeClr val="bg1"/>
              </a:solidFill>
              <a:latin typeface="HVD Comic Serif Pro"/>
              <a:cs typeface="HVD Comic Serif Pro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CD90790-6C2D-A94E-8635-E651B3A2B716}"/>
              </a:ext>
            </a:extLst>
          </p:cNvPr>
          <p:cNvGrpSpPr/>
          <p:nvPr/>
        </p:nvGrpSpPr>
        <p:grpSpPr>
          <a:xfrm>
            <a:off x="7143902" y="607740"/>
            <a:ext cx="4350823" cy="4465409"/>
            <a:chOff x="3146661" y="-530352"/>
            <a:chExt cx="5785912" cy="5804636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444778A6-FECF-9249-9424-756B79439E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6661" y="-530352"/>
              <a:ext cx="5785912" cy="5804636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A4EB218-D8A8-974F-8154-C5E7C11C5595}"/>
                </a:ext>
              </a:extLst>
            </p:cNvPr>
            <p:cNvSpPr/>
            <p:nvPr/>
          </p:nvSpPr>
          <p:spPr>
            <a:xfrm>
              <a:off x="4699422" y="1419476"/>
              <a:ext cx="2454442" cy="25205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2400" dirty="0">
                  <a:solidFill>
                    <a:srgbClr val="FFFFFF"/>
                  </a:solidFill>
                  <a:latin typeface="HVD Comic Serif Pro"/>
                  <a:cs typeface="HVD Comic Serif Pro"/>
                </a:rPr>
                <a:t>How do you feel about your bargain?</a:t>
              </a:r>
            </a:p>
          </p:txBody>
        </p:sp>
      </p:grpSp>
      <p:sp>
        <p:nvSpPr>
          <p:cNvPr id="28" name="Freeform 27"/>
          <p:cNvSpPr/>
          <p:nvPr/>
        </p:nvSpPr>
        <p:spPr>
          <a:xfrm rot="21346198">
            <a:off x="1000441" y="4334658"/>
            <a:ext cx="8663848" cy="1103096"/>
          </a:xfrm>
          <a:custGeom>
            <a:avLst/>
            <a:gdLst>
              <a:gd name="connsiteX0" fmla="*/ 0 w 9506424"/>
              <a:gd name="connsiteY0" fmla="*/ 0 h 1680296"/>
              <a:gd name="connsiteX1" fmla="*/ 3335587 w 9506424"/>
              <a:gd name="connsiteY1" fmla="*/ 38480 h 1680296"/>
              <a:gd name="connsiteX2" fmla="*/ 7453755 w 9506424"/>
              <a:gd name="connsiteY2" fmla="*/ 12827 h 1680296"/>
              <a:gd name="connsiteX3" fmla="*/ 9506424 w 9506424"/>
              <a:gd name="connsiteY3" fmla="*/ 0 h 1680296"/>
              <a:gd name="connsiteX4" fmla="*/ 9506424 w 9506424"/>
              <a:gd name="connsiteY4" fmla="*/ 1680296 h 1680296"/>
              <a:gd name="connsiteX5" fmla="*/ 4875089 w 9506424"/>
              <a:gd name="connsiteY5" fmla="*/ 1628989 h 1680296"/>
              <a:gd name="connsiteX6" fmla="*/ 3335587 w 9506424"/>
              <a:gd name="connsiteY6" fmla="*/ 1667469 h 1680296"/>
              <a:gd name="connsiteX7" fmla="*/ 1321406 w 9506424"/>
              <a:gd name="connsiteY7" fmla="*/ 1616162 h 1680296"/>
              <a:gd name="connsiteX8" fmla="*/ 38487 w 9506424"/>
              <a:gd name="connsiteY8" fmla="*/ 1641816 h 1680296"/>
              <a:gd name="connsiteX9" fmla="*/ 0 w 9506424"/>
              <a:gd name="connsiteY9" fmla="*/ 0 h 1680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506424" h="1680296">
                <a:moveTo>
                  <a:pt x="0" y="0"/>
                </a:moveTo>
                <a:lnTo>
                  <a:pt x="3335587" y="38480"/>
                </a:lnTo>
                <a:lnTo>
                  <a:pt x="7453755" y="12827"/>
                </a:lnTo>
                <a:lnTo>
                  <a:pt x="9506424" y="0"/>
                </a:lnTo>
                <a:lnTo>
                  <a:pt x="9506424" y="1680296"/>
                </a:lnTo>
                <a:lnTo>
                  <a:pt x="4875089" y="1628989"/>
                </a:lnTo>
                <a:lnTo>
                  <a:pt x="3335587" y="1667469"/>
                </a:lnTo>
                <a:lnTo>
                  <a:pt x="1321406" y="1616162"/>
                </a:lnTo>
                <a:lnTo>
                  <a:pt x="38487" y="1641816"/>
                </a:lnTo>
                <a:lnTo>
                  <a:pt x="0" y="0"/>
                </a:lnTo>
                <a:close/>
              </a:path>
            </a:pathLst>
          </a:custGeom>
          <a:solidFill>
            <a:srgbClr val="CE1B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 rot="21340629">
            <a:off x="1356161" y="4489606"/>
            <a:ext cx="77819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FFFFFF"/>
                </a:solidFill>
                <a:latin typeface="HVD Comic Serif Pro" pitchFamily="50" charset="0"/>
              </a:rPr>
              <a:t>When you return to school, 4 other people at school have it.  </a:t>
            </a:r>
            <a:endParaRPr lang="en-US" altLang="en-US" sz="2400" dirty="0">
              <a:solidFill>
                <a:srgbClr val="FFFFFF"/>
              </a:solidFill>
              <a:latin typeface="HVD Comic Serif Pro" pitchFamily="50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444778A6-FECF-9249-9424-756B79439E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7112" y="3136782"/>
            <a:ext cx="3959460" cy="4063739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9A4EB218-D8A8-974F-8154-C5E7C11C5595}"/>
              </a:ext>
            </a:extLst>
          </p:cNvPr>
          <p:cNvSpPr/>
          <p:nvPr/>
        </p:nvSpPr>
        <p:spPr>
          <a:xfrm>
            <a:off x="8778484" y="4411314"/>
            <a:ext cx="18456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solidFill>
                  <a:srgbClr val="FFFFFF"/>
                </a:solidFill>
                <a:latin typeface="HVD Comic Serif Pro"/>
                <a:cs typeface="HVD Comic Serif Pro"/>
              </a:rPr>
              <a:t>Does this bother you?  Are you still happy with your purchase?</a:t>
            </a:r>
          </a:p>
        </p:txBody>
      </p:sp>
    </p:spTree>
    <p:extLst>
      <p:ext uri="{BB962C8B-B14F-4D97-AF65-F5344CB8AC3E}">
        <p14:creationId xmlns:p14="http://schemas.microsoft.com/office/powerpoint/2010/main" val="382151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0" grpId="0"/>
      <p:bldP spid="28" grpId="0" animBg="1"/>
      <p:bldP spid="21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644;p62" descr="halftone - grey.tif"/>
          <p:cNvPicPr preferRelativeResize="0"/>
          <p:nvPr/>
        </p:nvPicPr>
        <p:blipFill rotWithShape="1">
          <a:blip r:embed="rId2">
            <a:alphaModFix amt="10000"/>
          </a:blip>
          <a:srcRect/>
          <a:stretch/>
        </p:blipFill>
        <p:spPr>
          <a:xfrm rot="18264883">
            <a:off x="-517380" y="91847"/>
            <a:ext cx="5681472" cy="6478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644;p62" descr="halftone - grey.tif"/>
          <p:cNvPicPr preferRelativeResize="0"/>
          <p:nvPr/>
        </p:nvPicPr>
        <p:blipFill rotWithShape="1">
          <a:blip r:embed="rId2">
            <a:alphaModFix amt="10000"/>
          </a:blip>
          <a:srcRect/>
          <a:stretch/>
        </p:blipFill>
        <p:spPr>
          <a:xfrm rot="3824383">
            <a:off x="7600357" y="338149"/>
            <a:ext cx="5681472" cy="6478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 descr="mybnk logo.png">
            <a:extLst>
              <a:ext uri="{FF2B5EF4-FFF2-40B4-BE49-F238E27FC236}">
                <a16:creationId xmlns:a16="http://schemas.microsoft.com/office/drawing/2014/main" id="{5D315C86-BF17-7F45-B1DF-81E1BBA950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1334" y="6084384"/>
            <a:ext cx="998815" cy="540093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725130" y="1926212"/>
            <a:ext cx="7498944" cy="2077329"/>
            <a:chOff x="725130" y="1926212"/>
            <a:chExt cx="7498944" cy="2077329"/>
          </a:xfrm>
        </p:grpSpPr>
        <p:sp>
          <p:nvSpPr>
            <p:cNvPr id="16" name="Freeform 15"/>
            <p:cNvSpPr/>
            <p:nvPr/>
          </p:nvSpPr>
          <p:spPr>
            <a:xfrm rot="21346198">
              <a:off x="725130" y="1926212"/>
              <a:ext cx="7498944" cy="2077329"/>
            </a:xfrm>
            <a:custGeom>
              <a:avLst/>
              <a:gdLst>
                <a:gd name="connsiteX0" fmla="*/ 0 w 9506424"/>
                <a:gd name="connsiteY0" fmla="*/ 0 h 1680296"/>
                <a:gd name="connsiteX1" fmla="*/ 3335587 w 9506424"/>
                <a:gd name="connsiteY1" fmla="*/ 38480 h 1680296"/>
                <a:gd name="connsiteX2" fmla="*/ 7453755 w 9506424"/>
                <a:gd name="connsiteY2" fmla="*/ 12827 h 1680296"/>
                <a:gd name="connsiteX3" fmla="*/ 9506424 w 9506424"/>
                <a:gd name="connsiteY3" fmla="*/ 0 h 1680296"/>
                <a:gd name="connsiteX4" fmla="*/ 9506424 w 9506424"/>
                <a:gd name="connsiteY4" fmla="*/ 1680296 h 1680296"/>
                <a:gd name="connsiteX5" fmla="*/ 4875089 w 9506424"/>
                <a:gd name="connsiteY5" fmla="*/ 1628989 h 1680296"/>
                <a:gd name="connsiteX6" fmla="*/ 3335587 w 9506424"/>
                <a:gd name="connsiteY6" fmla="*/ 1667469 h 1680296"/>
                <a:gd name="connsiteX7" fmla="*/ 1321406 w 9506424"/>
                <a:gd name="connsiteY7" fmla="*/ 1616162 h 1680296"/>
                <a:gd name="connsiteX8" fmla="*/ 38487 w 9506424"/>
                <a:gd name="connsiteY8" fmla="*/ 1641816 h 1680296"/>
                <a:gd name="connsiteX9" fmla="*/ 0 w 9506424"/>
                <a:gd name="connsiteY9" fmla="*/ 0 h 168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06424" h="1680296">
                  <a:moveTo>
                    <a:pt x="0" y="0"/>
                  </a:moveTo>
                  <a:lnTo>
                    <a:pt x="3335587" y="38480"/>
                  </a:lnTo>
                  <a:lnTo>
                    <a:pt x="7453755" y="12827"/>
                  </a:lnTo>
                  <a:lnTo>
                    <a:pt x="9506424" y="0"/>
                  </a:lnTo>
                  <a:lnTo>
                    <a:pt x="9506424" y="1680296"/>
                  </a:lnTo>
                  <a:lnTo>
                    <a:pt x="4875089" y="1628989"/>
                  </a:lnTo>
                  <a:lnTo>
                    <a:pt x="3335587" y="1667469"/>
                  </a:lnTo>
                  <a:lnTo>
                    <a:pt x="1321406" y="1616162"/>
                  </a:lnTo>
                  <a:lnTo>
                    <a:pt x="38487" y="1641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1B8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 rot="21340629">
              <a:off x="978087" y="2160537"/>
              <a:ext cx="709086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GB" altLang="en-US" sz="2400" dirty="0">
                  <a:solidFill>
                    <a:srgbClr val="FFFFFF"/>
                  </a:solidFill>
                  <a:latin typeface="HVD Comic Serif Pro" pitchFamily="50" charset="0"/>
                </a:rPr>
                <a:t>You go to buy some biscuits, the same brand that you want is doing a different flavour on offer for buy one get one free. So you decide to buy them.</a:t>
              </a:r>
              <a:endParaRPr lang="en-US" altLang="en-US" sz="2400" dirty="0">
                <a:solidFill>
                  <a:srgbClr val="FFFFFF"/>
                </a:solidFill>
                <a:latin typeface="HVD Comic Serif Pro" pitchFamily="50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CD90790-6C2D-A94E-8635-E651B3A2B716}"/>
              </a:ext>
            </a:extLst>
          </p:cNvPr>
          <p:cNvGrpSpPr/>
          <p:nvPr/>
        </p:nvGrpSpPr>
        <p:grpSpPr>
          <a:xfrm>
            <a:off x="7143902" y="607740"/>
            <a:ext cx="4350823" cy="4465409"/>
            <a:chOff x="3146661" y="-530352"/>
            <a:chExt cx="5785912" cy="5804636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444778A6-FECF-9249-9424-756B79439E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6661" y="-530352"/>
              <a:ext cx="5785912" cy="5804636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A4EB218-D8A8-974F-8154-C5E7C11C5595}"/>
                </a:ext>
              </a:extLst>
            </p:cNvPr>
            <p:cNvSpPr/>
            <p:nvPr/>
          </p:nvSpPr>
          <p:spPr>
            <a:xfrm>
              <a:off x="4721754" y="1683878"/>
              <a:ext cx="2454442" cy="2360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2800" dirty="0">
                  <a:solidFill>
                    <a:srgbClr val="FFFFFF"/>
                  </a:solidFill>
                  <a:latin typeface="HVD Comic Serif Pro"/>
                  <a:cs typeface="HVD Comic Serif Pro"/>
                </a:rPr>
                <a:t>Are you happy with the deal?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83560" y="4421980"/>
            <a:ext cx="6786524" cy="1699237"/>
            <a:chOff x="983560" y="4421980"/>
            <a:chExt cx="6786524" cy="1699237"/>
          </a:xfrm>
        </p:grpSpPr>
        <p:sp>
          <p:nvSpPr>
            <p:cNvPr id="28" name="Freeform 27"/>
            <p:cNvSpPr/>
            <p:nvPr/>
          </p:nvSpPr>
          <p:spPr>
            <a:xfrm rot="21346198">
              <a:off x="983560" y="4421980"/>
              <a:ext cx="6786524" cy="1699237"/>
            </a:xfrm>
            <a:custGeom>
              <a:avLst/>
              <a:gdLst>
                <a:gd name="connsiteX0" fmla="*/ 0 w 9506424"/>
                <a:gd name="connsiteY0" fmla="*/ 0 h 1680296"/>
                <a:gd name="connsiteX1" fmla="*/ 3335587 w 9506424"/>
                <a:gd name="connsiteY1" fmla="*/ 38480 h 1680296"/>
                <a:gd name="connsiteX2" fmla="*/ 7453755 w 9506424"/>
                <a:gd name="connsiteY2" fmla="*/ 12827 h 1680296"/>
                <a:gd name="connsiteX3" fmla="*/ 9506424 w 9506424"/>
                <a:gd name="connsiteY3" fmla="*/ 0 h 1680296"/>
                <a:gd name="connsiteX4" fmla="*/ 9506424 w 9506424"/>
                <a:gd name="connsiteY4" fmla="*/ 1680296 h 1680296"/>
                <a:gd name="connsiteX5" fmla="*/ 4875089 w 9506424"/>
                <a:gd name="connsiteY5" fmla="*/ 1628989 h 1680296"/>
                <a:gd name="connsiteX6" fmla="*/ 3335587 w 9506424"/>
                <a:gd name="connsiteY6" fmla="*/ 1667469 h 1680296"/>
                <a:gd name="connsiteX7" fmla="*/ 1321406 w 9506424"/>
                <a:gd name="connsiteY7" fmla="*/ 1616162 h 1680296"/>
                <a:gd name="connsiteX8" fmla="*/ 38487 w 9506424"/>
                <a:gd name="connsiteY8" fmla="*/ 1641816 h 1680296"/>
                <a:gd name="connsiteX9" fmla="*/ 0 w 9506424"/>
                <a:gd name="connsiteY9" fmla="*/ 0 h 168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06424" h="1680296">
                  <a:moveTo>
                    <a:pt x="0" y="0"/>
                  </a:moveTo>
                  <a:lnTo>
                    <a:pt x="3335587" y="38480"/>
                  </a:lnTo>
                  <a:lnTo>
                    <a:pt x="7453755" y="12827"/>
                  </a:lnTo>
                  <a:lnTo>
                    <a:pt x="9506424" y="0"/>
                  </a:lnTo>
                  <a:lnTo>
                    <a:pt x="9506424" y="1680296"/>
                  </a:lnTo>
                  <a:lnTo>
                    <a:pt x="4875089" y="1628989"/>
                  </a:lnTo>
                  <a:lnTo>
                    <a:pt x="3335587" y="1667469"/>
                  </a:lnTo>
                  <a:lnTo>
                    <a:pt x="1321406" y="1616162"/>
                  </a:lnTo>
                  <a:lnTo>
                    <a:pt x="38487" y="1641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1B8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 rot="21340629">
              <a:off x="1254028" y="4651779"/>
              <a:ext cx="609558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dirty="0">
                  <a:solidFill>
                    <a:srgbClr val="FFFFFF"/>
                  </a:solidFill>
                  <a:latin typeface="HVD Comic Serif Pro" pitchFamily="50" charset="0"/>
                </a:rPr>
                <a:t>When you get home you try them and discover that you don’t like the taste.  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806667" y="3049991"/>
            <a:ext cx="3959460" cy="4063739"/>
            <a:chOff x="6806667" y="3049991"/>
            <a:chExt cx="3959460" cy="4063739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444778A6-FECF-9249-9424-756B79439E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06667" y="3049991"/>
              <a:ext cx="3959460" cy="4063739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A4EB218-D8A8-974F-8154-C5E7C11C5595}"/>
                </a:ext>
              </a:extLst>
            </p:cNvPr>
            <p:cNvSpPr/>
            <p:nvPr/>
          </p:nvSpPr>
          <p:spPr>
            <a:xfrm>
              <a:off x="7841369" y="4256303"/>
              <a:ext cx="1845663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2000" dirty="0">
                  <a:solidFill>
                    <a:srgbClr val="FFFFFF"/>
                  </a:solidFill>
                  <a:latin typeface="HVD Comic Serif Pro"/>
                  <a:cs typeface="HVD Comic Serif Pro"/>
                </a:rPr>
                <a:t>Would you rather have paid more for the ones that you knew you’d like?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882539" y="365752"/>
            <a:ext cx="4793897" cy="1167236"/>
            <a:chOff x="3882539" y="365752"/>
            <a:chExt cx="4793897" cy="1167236"/>
          </a:xfrm>
        </p:grpSpPr>
        <p:sp>
          <p:nvSpPr>
            <p:cNvPr id="20" name="Freeform 19"/>
            <p:cNvSpPr/>
            <p:nvPr/>
          </p:nvSpPr>
          <p:spPr>
            <a:xfrm>
              <a:off x="3882539" y="365752"/>
              <a:ext cx="4793897" cy="1167236"/>
            </a:xfrm>
            <a:custGeom>
              <a:avLst/>
              <a:gdLst>
                <a:gd name="connsiteX0" fmla="*/ 0 w 9506424"/>
                <a:gd name="connsiteY0" fmla="*/ 0 h 1680296"/>
                <a:gd name="connsiteX1" fmla="*/ 3335587 w 9506424"/>
                <a:gd name="connsiteY1" fmla="*/ 38480 h 1680296"/>
                <a:gd name="connsiteX2" fmla="*/ 7453755 w 9506424"/>
                <a:gd name="connsiteY2" fmla="*/ 12827 h 1680296"/>
                <a:gd name="connsiteX3" fmla="*/ 9506424 w 9506424"/>
                <a:gd name="connsiteY3" fmla="*/ 0 h 1680296"/>
                <a:gd name="connsiteX4" fmla="*/ 9506424 w 9506424"/>
                <a:gd name="connsiteY4" fmla="*/ 1680296 h 1680296"/>
                <a:gd name="connsiteX5" fmla="*/ 4875089 w 9506424"/>
                <a:gd name="connsiteY5" fmla="*/ 1628989 h 1680296"/>
                <a:gd name="connsiteX6" fmla="*/ 3335587 w 9506424"/>
                <a:gd name="connsiteY6" fmla="*/ 1667469 h 1680296"/>
                <a:gd name="connsiteX7" fmla="*/ 1321406 w 9506424"/>
                <a:gd name="connsiteY7" fmla="*/ 1616162 h 1680296"/>
                <a:gd name="connsiteX8" fmla="*/ 38487 w 9506424"/>
                <a:gd name="connsiteY8" fmla="*/ 1641816 h 1680296"/>
                <a:gd name="connsiteX9" fmla="*/ 0 w 9506424"/>
                <a:gd name="connsiteY9" fmla="*/ 0 h 168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06424" h="1680296">
                  <a:moveTo>
                    <a:pt x="0" y="0"/>
                  </a:moveTo>
                  <a:lnTo>
                    <a:pt x="3335587" y="38480"/>
                  </a:lnTo>
                  <a:lnTo>
                    <a:pt x="7453755" y="12827"/>
                  </a:lnTo>
                  <a:lnTo>
                    <a:pt x="9506424" y="0"/>
                  </a:lnTo>
                  <a:lnTo>
                    <a:pt x="9506424" y="1680296"/>
                  </a:lnTo>
                  <a:lnTo>
                    <a:pt x="4875089" y="1628989"/>
                  </a:lnTo>
                  <a:lnTo>
                    <a:pt x="3335587" y="1667469"/>
                  </a:lnTo>
                  <a:lnTo>
                    <a:pt x="1321406" y="1616162"/>
                  </a:lnTo>
                  <a:lnTo>
                    <a:pt x="38487" y="1641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9CD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180580" y="435648"/>
              <a:ext cx="4197817" cy="99520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GB" sz="5867" dirty="0">
                  <a:solidFill>
                    <a:schemeClr val="bg1"/>
                  </a:solidFill>
                  <a:latin typeface="HVD Comic Serif Pro"/>
                  <a:cs typeface="HVD Comic Serif Pro"/>
                </a:rPr>
                <a:t>Scenario 4</a:t>
              </a:r>
              <a:endParaRPr lang="en-US" sz="5867" dirty="0">
                <a:solidFill>
                  <a:schemeClr val="bg1"/>
                </a:solidFill>
                <a:latin typeface="HVD Comic Serif Pro"/>
                <a:cs typeface="HVD Comic Serif Pr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648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</TotalTime>
  <Words>401</Words>
  <Application>Microsoft Office PowerPoint</Application>
  <PresentationFormat>Widescreen</PresentationFormat>
  <Paragraphs>51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HVD Comic Serif Pro</vt:lpstr>
      <vt:lpstr>Arial</vt:lpstr>
      <vt:lpstr>Calibri Light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Tope</dc:creator>
  <cp:lastModifiedBy>Reece Whyte</cp:lastModifiedBy>
  <cp:revision>32</cp:revision>
  <dcterms:created xsi:type="dcterms:W3CDTF">2019-01-11T09:34:20Z</dcterms:created>
  <dcterms:modified xsi:type="dcterms:W3CDTF">2019-08-30T12:36:50Z</dcterms:modified>
</cp:coreProperties>
</file>