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6" r:id="rId2"/>
    <p:sldMasterId id="2147483678" r:id="rId3"/>
    <p:sldMasterId id="2147483681" r:id="rId4"/>
  </p:sldMasterIdLst>
  <p:notesMasterIdLst>
    <p:notesMasterId r:id="rId16"/>
  </p:notesMasterIdLst>
  <p:sldIdLst>
    <p:sldId id="272" r:id="rId5"/>
    <p:sldId id="264" r:id="rId6"/>
    <p:sldId id="261" r:id="rId7"/>
    <p:sldId id="269" r:id="rId8"/>
    <p:sldId id="263" r:id="rId9"/>
    <p:sldId id="270" r:id="rId10"/>
    <p:sldId id="271" r:id="rId11"/>
    <p:sldId id="265" r:id="rId12"/>
    <p:sldId id="267" r:id="rId13"/>
    <p:sldId id="266" r:id="rId14"/>
    <p:sldId id="273"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
      <p:font typeface="HVD Comic Serif Pro" panose="02000506000000020004" pitchFamily="50"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E73fgBMt7XR7+c4gXEsX8g==" hashData="NvvHyyEsgOUDhwTCCwo7aASZLpE4+uELV18Vy1oliJB3mh6tnPFwXP4qx9BkoGH+xN97zU565DpWJRvDUZ7pd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007E"/>
    <a:srgbClr val="7996C2"/>
    <a:srgbClr val="A9BBD8"/>
    <a:srgbClr val="344A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9914" autoAdjust="0"/>
  </p:normalViewPr>
  <p:slideViewPr>
    <p:cSldViewPr snapToGrid="0">
      <p:cViewPr varScale="1">
        <p:scale>
          <a:sx n="81" d="100"/>
          <a:sy n="81" d="100"/>
        </p:scale>
        <p:origin x="52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DE0C-B86D-4901-BE58-EA743057BEB6}" type="datetimeFigureOut">
              <a:rPr lang="en-GB" smtClean="0"/>
              <a:t>30/08/2019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0F3913-5557-413D-9811-94F31FF68458}" type="slidenum">
              <a:rPr lang="en-GB" smtClean="0"/>
              <a:t>‹#›</a:t>
            </a:fld>
            <a:endParaRPr lang="en-GB"/>
          </a:p>
        </p:txBody>
      </p:sp>
    </p:spTree>
    <p:extLst>
      <p:ext uri="{BB962C8B-B14F-4D97-AF65-F5344CB8AC3E}">
        <p14:creationId xmlns:p14="http://schemas.microsoft.com/office/powerpoint/2010/main" val="2310888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ndependent.co.uk/money/britons-trend-spenders-survey-money-uk-a8417216.html"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everydayhealth.com/longevity/longevity-boom-and-its-impact.aspx"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9DEE74-E54A-954F-8C87-CDB5114D939C}"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733172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SzPts val="1875"/>
              <a:buNone/>
            </a:pPr>
            <a:r>
              <a:rPr lang="en-US" u="sng" dirty="0">
                <a:solidFill>
                  <a:schemeClr val="hlink"/>
                </a:solidFill>
                <a:hlinkClick r:id="" action="ppaction://noaction"/>
              </a:rPr>
              <a:t>WHERE:</a:t>
            </a:r>
          </a:p>
          <a:p>
            <a:pPr marL="0" lvl="0" indent="0" algn="l" rtl="0">
              <a:spcBef>
                <a:spcPts val="0"/>
              </a:spcBef>
              <a:spcAft>
                <a:spcPts val="0"/>
              </a:spcAft>
              <a:buSzPts val="1875"/>
              <a:buNone/>
            </a:pPr>
            <a:r>
              <a:rPr lang="en-US" u="sng" dirty="0">
                <a:solidFill>
                  <a:schemeClr val="hlink"/>
                </a:solidFill>
                <a:hlinkClick r:id="" action="ppaction://noaction"/>
              </a:rPr>
              <a:t>https://www.gov.uk/government/news/employment-minister-welcomes-new-uk-employment-record </a:t>
            </a:r>
          </a:p>
          <a:p>
            <a:pPr marL="0" lvl="0" indent="0" algn="l" rtl="0">
              <a:spcBef>
                <a:spcPts val="0"/>
              </a:spcBef>
              <a:spcAft>
                <a:spcPts val="0"/>
              </a:spcAft>
              <a:buSzPts val="1875"/>
              <a:buNone/>
            </a:pPr>
            <a:r>
              <a:rPr lang="en-US" u="sng" dirty="0">
                <a:solidFill>
                  <a:schemeClr val="hlink"/>
                </a:solidFill>
                <a:hlinkClick r:id="" action="ppaction://noaction"/>
              </a:rPr>
              <a:t>WHAT:</a:t>
            </a:r>
            <a:r>
              <a:rPr lang="en-US" u="sng" baseline="0" dirty="0">
                <a:solidFill>
                  <a:schemeClr val="hlink"/>
                </a:solidFill>
                <a:hlinkClick r:id="" action="ppaction://noaction"/>
              </a:rPr>
              <a:t> https://www.ons.gov.uk/peoplepopulationandcommunity/personalandhouseholdfinances/expenditure/bulletins/familyspendingintheuk/financialyearending2017#household-spending-returned-to-pre-economic-downturn-levels </a:t>
            </a:r>
          </a:p>
          <a:p>
            <a:pPr marL="0" lvl="0" indent="0" algn="l" rtl="0">
              <a:spcBef>
                <a:spcPts val="0"/>
              </a:spcBef>
              <a:spcAft>
                <a:spcPts val="0"/>
              </a:spcAft>
              <a:buSzPts val="1875"/>
              <a:buNone/>
            </a:pPr>
            <a:r>
              <a:rPr lang="en-US" u="sng" dirty="0">
                <a:solidFill>
                  <a:schemeClr val="hlink"/>
                </a:solidFill>
                <a:highlight>
                  <a:srgbClr val="FFFFFF"/>
                </a:highlight>
                <a:latin typeface="Arial"/>
                <a:ea typeface="Arial"/>
                <a:cs typeface="Arial"/>
                <a:sym typeface="Arial"/>
                <a:hlinkClick r:id="rId3"/>
              </a:rPr>
              <a:t>WHY</a:t>
            </a:r>
          </a:p>
          <a:p>
            <a:pPr marL="0" lvl="0" indent="0" algn="l" rtl="0">
              <a:spcBef>
                <a:spcPts val="0"/>
              </a:spcBef>
              <a:spcAft>
                <a:spcPts val="0"/>
              </a:spcAft>
              <a:buSzPts val="1875"/>
              <a:buNone/>
            </a:pPr>
            <a:r>
              <a:rPr lang="en-US" u="sng" dirty="0">
                <a:solidFill>
                  <a:schemeClr val="hlink"/>
                </a:solidFill>
                <a:highlight>
                  <a:srgbClr val="FFFFFF"/>
                </a:highlight>
                <a:latin typeface="Arial"/>
                <a:ea typeface="Arial"/>
                <a:cs typeface="Arial"/>
                <a:sym typeface="Arial"/>
                <a:hlinkClick r:id="rId3"/>
              </a:rPr>
              <a:t>https://www.thisismoney.co.uk/money/cardsloans/article-4477432/Half-35s-t-afford-250-unexpected-bill.html – Half of under 35s couldn’t pay an unexpected bill.</a:t>
            </a:r>
            <a:r>
              <a:rPr lang="en-US" u="sng" baseline="0" dirty="0">
                <a:solidFill>
                  <a:schemeClr val="hlink"/>
                </a:solidFill>
                <a:highlight>
                  <a:srgbClr val="FFFFFF"/>
                </a:highlight>
                <a:latin typeface="Arial"/>
                <a:ea typeface="Arial"/>
                <a:cs typeface="Arial"/>
                <a:sym typeface="Arial"/>
                <a:hlinkClick r:id="rId3"/>
              </a:rPr>
              <a:t>  </a:t>
            </a:r>
          </a:p>
          <a:p>
            <a:pPr marL="0" lvl="0" indent="0" algn="l" rtl="0">
              <a:spcBef>
                <a:spcPts val="0"/>
              </a:spcBef>
              <a:spcAft>
                <a:spcPts val="0"/>
              </a:spcAft>
              <a:buSzPts val="1875"/>
              <a:buNone/>
            </a:pPr>
            <a:endParaRPr lang="en-US" u="sng" baseline="0" dirty="0">
              <a:solidFill>
                <a:schemeClr val="hlink"/>
              </a:solidFill>
              <a:highlight>
                <a:srgbClr val="FFFFFF"/>
              </a:highlight>
              <a:latin typeface="Arial"/>
              <a:ea typeface="Arial"/>
              <a:cs typeface="Arial"/>
              <a:sym typeface="Arial"/>
              <a:hlinkClick r:id="rId3"/>
            </a:endParaRPr>
          </a:p>
          <a:p>
            <a:pPr marL="0" lvl="0" indent="0" algn="l" rtl="0">
              <a:spcBef>
                <a:spcPts val="0"/>
              </a:spcBef>
              <a:spcAft>
                <a:spcPts val="0"/>
              </a:spcAft>
              <a:buSzPts val="1875"/>
              <a:buNone/>
            </a:pPr>
            <a:endParaRPr lang="en-US" u="sng" dirty="0">
              <a:solidFill>
                <a:schemeClr val="hlink"/>
              </a:solidFill>
              <a:highlight>
                <a:srgbClr val="FFFFFF"/>
              </a:highlight>
              <a:latin typeface="Arial"/>
              <a:ea typeface="Arial"/>
              <a:cs typeface="Arial"/>
              <a:sym typeface="Arial"/>
              <a:hlinkClick r:id="rId3"/>
            </a:endParaRPr>
          </a:p>
          <a:p>
            <a:pPr marL="0" lvl="0" indent="0" algn="l" rtl="0">
              <a:spcBef>
                <a:spcPts val="0"/>
              </a:spcBef>
              <a:spcAft>
                <a:spcPts val="0"/>
              </a:spcAft>
              <a:buSzPts val="1875"/>
              <a:buNone/>
            </a:pPr>
            <a:r>
              <a:rPr lang="en-US" u="sng" dirty="0">
                <a:solidFill>
                  <a:schemeClr val="hlink"/>
                </a:solidFill>
                <a:highlight>
                  <a:srgbClr val="FFFFFF"/>
                </a:highlight>
                <a:latin typeface="Arial"/>
                <a:ea typeface="Arial"/>
                <a:cs typeface="Arial"/>
                <a:sym typeface="Arial"/>
                <a:hlinkClick r:id="rId3"/>
              </a:rPr>
              <a:t>https://www.independent.co.uk/money/britons-trend-spenders-survey-money-uk-a8417216.html</a:t>
            </a:r>
            <a:r>
              <a:rPr lang="en-US" dirty="0">
                <a:solidFill>
                  <a:srgbClr val="404040"/>
                </a:solidFill>
                <a:highlight>
                  <a:srgbClr val="FFFFFF"/>
                </a:highlight>
                <a:latin typeface="Arial"/>
                <a:ea typeface="Arial"/>
                <a:cs typeface="Arial"/>
                <a:sym typeface="Arial"/>
              </a:rPr>
              <a:t> </a:t>
            </a:r>
          </a:p>
          <a:p>
            <a:pPr marL="0" lvl="0" indent="0" algn="l" rtl="0">
              <a:spcBef>
                <a:spcPts val="0"/>
              </a:spcBef>
              <a:spcAft>
                <a:spcPts val="0"/>
              </a:spcAft>
              <a:buSzPts val="1875"/>
              <a:buNone/>
            </a:pPr>
            <a:r>
              <a:rPr lang="en-US" u="sng" dirty="0">
                <a:solidFill>
                  <a:schemeClr val="hlink"/>
                </a:solidFill>
                <a:highlight>
                  <a:srgbClr val="FFFFFF"/>
                </a:highlight>
                <a:latin typeface="Arial"/>
                <a:ea typeface="Arial"/>
                <a:cs typeface="Arial"/>
                <a:sym typeface="Arial"/>
                <a:hlinkClick r:id="rId4"/>
              </a:rPr>
              <a:t>https://www.everydayhealth.com/longevity/longevity-boom-and-its-impact.aspx</a:t>
            </a:r>
            <a:r>
              <a:rPr lang="en-US" dirty="0">
                <a:solidFill>
                  <a:srgbClr val="404040"/>
                </a:solidFill>
                <a:highlight>
                  <a:srgbClr val="FFFFFF"/>
                </a:highlight>
                <a:latin typeface="Arial"/>
                <a:ea typeface="Arial"/>
                <a:cs typeface="Arial"/>
                <a:sym typeface="Arial"/>
              </a:rPr>
              <a:t> - a child born today can live to 100. </a:t>
            </a:r>
          </a:p>
          <a:p>
            <a:endParaRPr lang="en-US" dirty="0"/>
          </a:p>
        </p:txBody>
      </p:sp>
      <p:sp>
        <p:nvSpPr>
          <p:cNvPr id="4" name="Slide Number Placeholder 3"/>
          <p:cNvSpPr>
            <a:spLocks noGrp="1"/>
          </p:cNvSpPr>
          <p:nvPr>
            <p:ph type="sldNum" sz="quarter" idx="10"/>
          </p:nvPr>
        </p:nvSpPr>
        <p:spPr/>
        <p:txBody>
          <a:bodyPr/>
          <a:lstStyle/>
          <a:p>
            <a:fld id="{E49DEE74-E54A-954F-8C87-CDB5114D939C}"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286044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were happy to buy them at full price, why does it matter that they’ve gone down in price?</a:t>
            </a:r>
          </a:p>
        </p:txBody>
      </p:sp>
      <p:sp>
        <p:nvSpPr>
          <p:cNvPr id="4" name="Slide Number Placeholder 3"/>
          <p:cNvSpPr>
            <a:spLocks noGrp="1"/>
          </p:cNvSpPr>
          <p:nvPr>
            <p:ph type="sldNum" sz="quarter" idx="10"/>
          </p:nvPr>
        </p:nvSpPr>
        <p:spPr/>
        <p:txBody>
          <a:bodyPr/>
          <a:lstStyle/>
          <a:p>
            <a:fld id="{340F3913-5557-413D-9811-94F31FF68458}" type="slidenum">
              <a:rPr lang="en-GB" smtClean="0"/>
              <a:t>8</a:t>
            </a:fld>
            <a:endParaRPr lang="en-GB"/>
          </a:p>
        </p:txBody>
      </p:sp>
    </p:spTree>
    <p:extLst>
      <p:ext uri="{BB962C8B-B14F-4D97-AF65-F5344CB8AC3E}">
        <p14:creationId xmlns:p14="http://schemas.microsoft.com/office/powerpoint/2010/main" val="1376237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49DEE74-E54A-954F-8C87-CDB5114D939C}"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621162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8878605-C21B-49AA-8239-F2AEC6CF7444}" type="datetimeFigureOut">
              <a:rPr lang="en-GB" smtClean="0"/>
              <a:t>30/08/2019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2586081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8878605-C21B-49AA-8239-F2AEC6CF7444}" type="datetimeFigureOut">
              <a:rPr lang="en-GB" smtClean="0"/>
              <a:t>30/08/2019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960695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8878605-C21B-49AA-8239-F2AEC6CF7444}" type="datetimeFigureOut">
              <a:rPr lang="en-GB" smtClean="0"/>
              <a:t>30/08/2019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351105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656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148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143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743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34437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52859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3507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2491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8878605-C21B-49AA-8239-F2AEC6CF7444}" type="datetimeFigureOut">
              <a:rPr lang="en-GB" smtClean="0"/>
              <a:t>30/08/2019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18143758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0048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65165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2432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GB"/>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GB"/>
              <a:t>Click to edit Master text styles</a:t>
            </a:r>
          </a:p>
        </p:txBody>
      </p:sp>
      <p:sp>
        <p:nvSpPr>
          <p:cNvPr id="5" name="Date Placeholder 4"/>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87199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GB"/>
              <a:t>Click to edit Master text styles</a:t>
            </a:r>
          </a:p>
        </p:txBody>
      </p:sp>
      <p:sp>
        <p:nvSpPr>
          <p:cNvPr id="5" name="Date Placeholder 4"/>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05587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17891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60678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6109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solidFill>
            </a:endParaRPr>
          </a:p>
        </p:txBody>
      </p:sp>
      <p:sp>
        <p:nvSpPr>
          <p:cNvPr id="19" name="Google Shape;19;p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solidFill>
                <a:prstClr val="black"/>
              </a:solidFill>
            </a:endParaRPr>
          </a:p>
        </p:txBody>
      </p:sp>
      <p:sp>
        <p:nvSpPr>
          <p:cNvPr id="20" name="Google Shape;20;p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fld id="{00000000-1234-1234-1234-123412341234}" type="slidenum">
              <a:rPr lang="en-GB"/>
              <a:pPr/>
              <a:t>‹#›</a:t>
            </a:fld>
            <a:endParaRPr/>
          </a:p>
        </p:txBody>
      </p:sp>
    </p:spTree>
    <p:extLst>
      <p:ext uri="{BB962C8B-B14F-4D97-AF65-F5344CB8AC3E}">
        <p14:creationId xmlns:p14="http://schemas.microsoft.com/office/powerpoint/2010/main" val="7035811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200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878605-C21B-49AA-8239-F2AEC6CF7444}" type="datetimeFigureOut">
              <a:rPr lang="en-GB" smtClean="0"/>
              <a:t>30/08/2019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35112300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06366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20178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32611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GB"/>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22371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36544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54979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GB"/>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GB"/>
              <a:t>Click to edit Master text styles</a:t>
            </a:r>
          </a:p>
        </p:txBody>
      </p:sp>
      <p:sp>
        <p:nvSpPr>
          <p:cNvPr id="5" name="Date Placeholder 4"/>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4091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GB"/>
              <a:t>Click to edit Master text styles</a:t>
            </a:r>
          </a:p>
        </p:txBody>
      </p:sp>
      <p:sp>
        <p:nvSpPr>
          <p:cNvPr id="5" name="Date Placeholder 4"/>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35959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7087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8204D17-57C5-AB42-826C-AC279DD9A27F}" type="datetimeFigureOut">
              <a:rPr lang="en-US" smtClean="0">
                <a:solidFill>
                  <a:prstClr val="black">
                    <a:tint val="75000"/>
                  </a:prstClr>
                </a:solidFill>
              </a:rPr>
              <a:pPr/>
              <a:t>8/30/2019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786380A-2658-EB4F-B8F8-1D613EB796E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1861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8878605-C21B-49AA-8239-F2AEC6CF7444}" type="datetimeFigureOut">
              <a:rPr lang="en-GB" smtClean="0"/>
              <a:t>30/08/2019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4285837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8878605-C21B-49AA-8239-F2AEC6CF7444}" type="datetimeFigureOut">
              <a:rPr lang="en-GB" smtClean="0"/>
              <a:t>30/08/2019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4214341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8878605-C21B-49AA-8239-F2AEC6CF7444}" type="datetimeFigureOut">
              <a:rPr lang="en-GB" smtClean="0"/>
              <a:t>30/08/2019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2799304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878605-C21B-49AA-8239-F2AEC6CF7444}" type="datetimeFigureOut">
              <a:rPr lang="en-GB" smtClean="0"/>
              <a:t>30/08/2019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3681898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8878605-C21B-49AA-8239-F2AEC6CF7444}" type="datetimeFigureOut">
              <a:rPr lang="en-GB" smtClean="0"/>
              <a:t>30/08/2019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2715236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8878605-C21B-49AA-8239-F2AEC6CF7444}" type="datetimeFigureOut">
              <a:rPr lang="en-GB" smtClean="0"/>
              <a:t>30/08/2019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D9613C3-66E4-4D08-BCFC-9A3A6B890063}" type="slidenum">
              <a:rPr lang="en-GB" smtClean="0"/>
              <a:t>‹#›</a:t>
            </a:fld>
            <a:endParaRPr lang="en-GB"/>
          </a:p>
        </p:txBody>
      </p:sp>
    </p:spTree>
    <p:extLst>
      <p:ext uri="{BB962C8B-B14F-4D97-AF65-F5344CB8AC3E}">
        <p14:creationId xmlns:p14="http://schemas.microsoft.com/office/powerpoint/2010/main" val="25349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878605-C21B-49AA-8239-F2AEC6CF7444}" type="datetimeFigureOut">
              <a:rPr lang="en-GB" smtClean="0"/>
              <a:t>30/08/2019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9613C3-66E4-4D08-BCFC-9A3A6B890063}" type="slidenum">
              <a:rPr lang="en-GB" smtClean="0"/>
              <a:t>‹#›</a:t>
            </a:fld>
            <a:endParaRPr lang="en-GB"/>
          </a:p>
        </p:txBody>
      </p:sp>
    </p:spTree>
    <p:extLst>
      <p:ext uri="{BB962C8B-B14F-4D97-AF65-F5344CB8AC3E}">
        <p14:creationId xmlns:p14="http://schemas.microsoft.com/office/powerpoint/2010/main" val="17159090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B8204D17-57C5-AB42-826C-AC279DD9A27F}" type="datetimeFigureOut">
              <a:rPr lang="en-US" smtClean="0">
                <a:solidFill>
                  <a:prstClr val="black">
                    <a:tint val="75000"/>
                  </a:prstClr>
                </a:solidFill>
              </a:rPr>
              <a:pPr defTabSz="609585"/>
              <a:t>8/30/2019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F786380A-2658-EB4F-B8F8-1D613EB796E1}"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85993739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13000" b="-1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1639874"/>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B8204D17-57C5-AB42-826C-AC279DD9A27F}" type="datetimeFigureOut">
              <a:rPr lang="en-US" smtClean="0">
                <a:solidFill>
                  <a:prstClr val="black">
                    <a:tint val="75000"/>
                  </a:prstClr>
                </a:solidFill>
              </a:rPr>
              <a:pPr defTabSz="609585"/>
              <a:t>8/30/2019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F786380A-2658-EB4F-B8F8-1D613EB796E1}"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55596650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mailto:%20info@mybnk.org"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12"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slideLayout" Target="../slideLayouts/slideLayout15.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277904" y="4614605"/>
            <a:ext cx="11734765" cy="2036905"/>
            <a:chOff x="208428" y="3453396"/>
            <a:chExt cx="8801074" cy="1527679"/>
          </a:xfrm>
        </p:grpSpPr>
        <p:pic>
          <p:nvPicPr>
            <p:cNvPr id="8" name="Picture 7"/>
            <p:cNvPicPr>
              <a:picLocks noChangeAspect="1"/>
            </p:cNvPicPr>
            <p:nvPr/>
          </p:nvPicPr>
          <p:blipFill>
            <a:blip r:embed="rId4"/>
            <a:stretch>
              <a:fillRect/>
            </a:stretch>
          </p:blipFill>
          <p:spPr>
            <a:xfrm rot="215750" flipH="1">
              <a:off x="1991025" y="3531140"/>
              <a:ext cx="5132771" cy="1449935"/>
            </a:xfrm>
            <a:prstGeom prst="rect">
              <a:avLst/>
            </a:prstGeom>
            <a:effectLst>
              <a:outerShdw blurRad="50800" dist="38100" dir="2700000" algn="tl" rotWithShape="0">
                <a:srgbClr val="000000">
                  <a:alpha val="20000"/>
                </a:srgbClr>
              </a:outerShdw>
            </a:effectLst>
          </p:spPr>
        </p:pic>
        <p:pic>
          <p:nvPicPr>
            <p:cNvPr id="2" name="Picture 1"/>
            <p:cNvPicPr>
              <a:picLocks noChangeAspect="1"/>
            </p:cNvPicPr>
            <p:nvPr/>
          </p:nvPicPr>
          <p:blipFill>
            <a:blip r:embed="rId4"/>
            <a:stretch>
              <a:fillRect/>
            </a:stretch>
          </p:blipFill>
          <p:spPr>
            <a:xfrm rot="21384250">
              <a:off x="208428" y="3453396"/>
              <a:ext cx="5132771" cy="1449935"/>
            </a:xfrm>
            <a:prstGeom prst="rect">
              <a:avLst/>
            </a:prstGeom>
            <a:effectLst>
              <a:outerShdw blurRad="50800" dist="38100" dir="2700000" algn="tl" rotWithShape="0">
                <a:srgbClr val="000000">
                  <a:alpha val="20000"/>
                </a:srgbClr>
              </a:outerShdw>
            </a:effectLst>
          </p:spPr>
        </p:pic>
        <p:pic>
          <p:nvPicPr>
            <p:cNvPr id="7" name="Picture 6"/>
            <p:cNvPicPr>
              <a:picLocks noChangeAspect="1"/>
            </p:cNvPicPr>
            <p:nvPr/>
          </p:nvPicPr>
          <p:blipFill>
            <a:blip r:embed="rId4"/>
            <a:stretch>
              <a:fillRect/>
            </a:stretch>
          </p:blipFill>
          <p:spPr>
            <a:xfrm rot="215750" flipH="1">
              <a:off x="3876731" y="3526477"/>
              <a:ext cx="5132771" cy="1449935"/>
            </a:xfrm>
            <a:prstGeom prst="rect">
              <a:avLst/>
            </a:prstGeom>
            <a:effectLst>
              <a:outerShdw blurRad="50800" dist="38100" dir="2700000" algn="tl" rotWithShape="0">
                <a:srgbClr val="000000">
                  <a:alpha val="20000"/>
                </a:srgbClr>
              </a:outerShdw>
            </a:effectLst>
          </p:spPr>
        </p:pic>
      </p:gr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9836" y="178903"/>
            <a:ext cx="4615395" cy="4615395"/>
          </a:xfrm>
          <a:prstGeom prst="rect">
            <a:avLst/>
          </a:prstGeom>
          <a:effectLst>
            <a:outerShdw blurRad="50800" dist="38100" dir="2700000" algn="tl" rotWithShape="0">
              <a:srgbClr val="000000">
                <a:alpha val="20000"/>
              </a:srgbClr>
            </a:outerShdw>
          </a:effectLst>
        </p:spPr>
      </p:pic>
      <p:pic>
        <p:nvPicPr>
          <p:cNvPr id="11" name="Google Shape;471;p77" descr="title my choices.png"/>
          <p:cNvPicPr preferRelativeResize="0"/>
          <p:nvPr/>
        </p:nvPicPr>
        <p:blipFill rotWithShape="1">
          <a:blip r:embed="rId6">
            <a:alphaModFix/>
          </a:blip>
          <a:srcRect/>
          <a:stretch/>
        </p:blipFill>
        <p:spPr>
          <a:xfrm rot="21336346">
            <a:off x="3892061" y="4038044"/>
            <a:ext cx="4397403" cy="1474328"/>
          </a:xfrm>
          <a:prstGeom prst="rect">
            <a:avLst/>
          </a:prstGeom>
          <a:noFill/>
          <a:ln>
            <a:noFill/>
          </a:ln>
        </p:spPr>
      </p:pic>
    </p:spTree>
    <p:extLst>
      <p:ext uri="{BB962C8B-B14F-4D97-AF65-F5344CB8AC3E}">
        <p14:creationId xmlns:p14="http://schemas.microsoft.com/office/powerpoint/2010/main" val="18836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oogle Shape;644;p62" descr="halftone - grey.tif"/>
          <p:cNvPicPr preferRelativeResize="0"/>
          <p:nvPr/>
        </p:nvPicPr>
        <p:blipFill rotWithShape="1">
          <a:blip r:embed="rId2">
            <a:alphaModFix amt="10000"/>
          </a:blip>
          <a:srcRect/>
          <a:stretch/>
        </p:blipFill>
        <p:spPr>
          <a:xfrm rot="18264883">
            <a:off x="-517380" y="91847"/>
            <a:ext cx="5681472" cy="6478016"/>
          </a:xfrm>
          <a:prstGeom prst="rect">
            <a:avLst/>
          </a:prstGeom>
          <a:noFill/>
          <a:ln>
            <a:noFill/>
          </a:ln>
        </p:spPr>
      </p:pic>
      <p:pic>
        <p:nvPicPr>
          <p:cNvPr id="43" name="Google Shape;644;p62" descr="halftone - grey.tif"/>
          <p:cNvPicPr preferRelativeResize="0"/>
          <p:nvPr/>
        </p:nvPicPr>
        <p:blipFill rotWithShape="1">
          <a:blip r:embed="rId2">
            <a:alphaModFix amt="10000"/>
          </a:blip>
          <a:srcRect/>
          <a:stretch/>
        </p:blipFill>
        <p:spPr>
          <a:xfrm rot="3824383">
            <a:off x="7600357" y="338149"/>
            <a:ext cx="5681472" cy="6478016"/>
          </a:xfrm>
          <a:prstGeom prst="rect">
            <a:avLst/>
          </a:prstGeom>
          <a:noFill/>
          <a:ln>
            <a:noFill/>
          </a:ln>
        </p:spPr>
      </p:pic>
      <p:grpSp>
        <p:nvGrpSpPr>
          <p:cNvPr id="5" name="Group 4"/>
          <p:cNvGrpSpPr/>
          <p:nvPr/>
        </p:nvGrpSpPr>
        <p:grpSpPr>
          <a:xfrm>
            <a:off x="3796740" y="348642"/>
            <a:ext cx="4321442" cy="1349052"/>
            <a:chOff x="2805114" y="361950"/>
            <a:chExt cx="3533558" cy="1039578"/>
          </a:xfrm>
        </p:grpSpPr>
        <p:sp>
          <p:nvSpPr>
            <p:cNvPr id="2" name="Freeform 1"/>
            <p:cNvSpPr/>
            <p:nvPr/>
          </p:nvSpPr>
          <p:spPr>
            <a:xfrm>
              <a:off x="2805114" y="361950"/>
              <a:ext cx="3533558" cy="1039578"/>
            </a:xfrm>
            <a:custGeom>
              <a:avLst/>
              <a:gdLst>
                <a:gd name="connsiteX0" fmla="*/ 0 w 9506424"/>
                <a:gd name="connsiteY0" fmla="*/ 0 h 1680296"/>
                <a:gd name="connsiteX1" fmla="*/ 3335587 w 9506424"/>
                <a:gd name="connsiteY1" fmla="*/ 38480 h 1680296"/>
                <a:gd name="connsiteX2" fmla="*/ 7453755 w 9506424"/>
                <a:gd name="connsiteY2" fmla="*/ 12827 h 1680296"/>
                <a:gd name="connsiteX3" fmla="*/ 9506424 w 9506424"/>
                <a:gd name="connsiteY3" fmla="*/ 0 h 1680296"/>
                <a:gd name="connsiteX4" fmla="*/ 9506424 w 9506424"/>
                <a:gd name="connsiteY4" fmla="*/ 1680296 h 1680296"/>
                <a:gd name="connsiteX5" fmla="*/ 4875089 w 9506424"/>
                <a:gd name="connsiteY5" fmla="*/ 1628989 h 1680296"/>
                <a:gd name="connsiteX6" fmla="*/ 3335587 w 9506424"/>
                <a:gd name="connsiteY6" fmla="*/ 1667469 h 1680296"/>
                <a:gd name="connsiteX7" fmla="*/ 1321406 w 9506424"/>
                <a:gd name="connsiteY7" fmla="*/ 1616162 h 1680296"/>
                <a:gd name="connsiteX8" fmla="*/ 38487 w 9506424"/>
                <a:gd name="connsiteY8" fmla="*/ 1641816 h 1680296"/>
                <a:gd name="connsiteX9" fmla="*/ 0 w 9506424"/>
                <a:gd name="connsiteY9" fmla="*/ 0 h 16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06424" h="1680296">
                  <a:moveTo>
                    <a:pt x="0" y="0"/>
                  </a:moveTo>
                  <a:lnTo>
                    <a:pt x="3335587" y="38480"/>
                  </a:lnTo>
                  <a:lnTo>
                    <a:pt x="7453755" y="12827"/>
                  </a:lnTo>
                  <a:lnTo>
                    <a:pt x="9506424" y="0"/>
                  </a:lnTo>
                  <a:lnTo>
                    <a:pt x="9506424" y="1680296"/>
                  </a:lnTo>
                  <a:lnTo>
                    <a:pt x="4875089" y="1628989"/>
                  </a:lnTo>
                  <a:lnTo>
                    <a:pt x="3335587" y="1667469"/>
                  </a:lnTo>
                  <a:lnTo>
                    <a:pt x="1321406" y="1616162"/>
                  </a:lnTo>
                  <a:lnTo>
                    <a:pt x="38487" y="1641816"/>
                  </a:lnTo>
                  <a:lnTo>
                    <a:pt x="0" y="0"/>
                  </a:lnTo>
                  <a:close/>
                </a:path>
              </a:pathLst>
            </a:custGeom>
            <a:solidFill>
              <a:srgbClr val="7E0E7C"/>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TextBox 2"/>
            <p:cNvSpPr txBox="1"/>
            <p:nvPr/>
          </p:nvSpPr>
          <p:spPr>
            <a:xfrm>
              <a:off x="2863639" y="512700"/>
              <a:ext cx="3416743" cy="766907"/>
            </a:xfrm>
            <a:prstGeom prst="rect">
              <a:avLst/>
            </a:prstGeom>
            <a:noFill/>
          </p:spPr>
          <p:txBody>
            <a:bodyPr wrap="none" rtlCol="0" anchor="ctr">
              <a:spAutoFit/>
            </a:bodyPr>
            <a:lstStyle/>
            <a:p>
              <a:pPr algn="ctr"/>
              <a:r>
                <a:rPr lang="en-GB" sz="5867" dirty="0">
                  <a:solidFill>
                    <a:schemeClr val="bg1"/>
                  </a:solidFill>
                  <a:latin typeface="HVD Comic Serif Pro"/>
                  <a:cs typeface="HVD Comic Serif Pro"/>
                </a:rPr>
                <a:t>Scenario 3</a:t>
              </a:r>
              <a:endParaRPr lang="en-US" sz="5867" dirty="0">
                <a:solidFill>
                  <a:schemeClr val="bg1"/>
                </a:solidFill>
                <a:latin typeface="HVD Comic Serif Pro"/>
                <a:cs typeface="HVD Comic Serif Pro"/>
              </a:endParaRPr>
            </a:p>
          </p:txBody>
        </p:sp>
      </p:grpSp>
      <p:grpSp>
        <p:nvGrpSpPr>
          <p:cNvPr id="6" name="Group 5"/>
          <p:cNvGrpSpPr/>
          <p:nvPr/>
        </p:nvGrpSpPr>
        <p:grpSpPr>
          <a:xfrm>
            <a:off x="989337" y="4318182"/>
            <a:ext cx="8544010" cy="1359504"/>
            <a:chOff x="1323515" y="4268141"/>
            <a:chExt cx="8544010" cy="1359504"/>
          </a:xfrm>
        </p:grpSpPr>
        <p:sp>
          <p:nvSpPr>
            <p:cNvPr id="35" name="Freeform 34"/>
            <p:cNvSpPr/>
            <p:nvPr/>
          </p:nvSpPr>
          <p:spPr>
            <a:xfrm rot="21381415">
              <a:off x="1323515" y="4268141"/>
              <a:ext cx="8544010" cy="1359504"/>
            </a:xfrm>
            <a:custGeom>
              <a:avLst/>
              <a:gdLst>
                <a:gd name="connsiteX0" fmla="*/ 0 w 7504545"/>
                <a:gd name="connsiteY0" fmla="*/ 0 h 2917152"/>
                <a:gd name="connsiteX1" fmla="*/ 7427575 w 7504545"/>
                <a:gd name="connsiteY1" fmla="*/ 7697 h 2917152"/>
                <a:gd name="connsiteX2" fmla="*/ 7504545 w 7504545"/>
                <a:gd name="connsiteY2" fmla="*/ 2917152 h 2917152"/>
                <a:gd name="connsiteX3" fmla="*/ 23091 w 7504545"/>
                <a:gd name="connsiteY3" fmla="*/ 2886364 h 2917152"/>
                <a:gd name="connsiteX4" fmla="*/ 0 w 7504545"/>
                <a:gd name="connsiteY4" fmla="*/ 0 h 291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4545" h="2917152">
                  <a:moveTo>
                    <a:pt x="0" y="0"/>
                  </a:moveTo>
                  <a:lnTo>
                    <a:pt x="7427575" y="7697"/>
                  </a:lnTo>
                  <a:lnTo>
                    <a:pt x="7504545" y="2917152"/>
                  </a:lnTo>
                  <a:lnTo>
                    <a:pt x="23091" y="2886364"/>
                  </a:lnTo>
                  <a:lnTo>
                    <a:pt x="0" y="0"/>
                  </a:lnTo>
                  <a:close/>
                </a:path>
              </a:pathLst>
            </a:custGeom>
            <a:solidFill>
              <a:srgbClr val="84B818"/>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TextBox 20"/>
            <p:cNvSpPr txBox="1"/>
            <p:nvPr/>
          </p:nvSpPr>
          <p:spPr>
            <a:xfrm rot="21340629">
              <a:off x="1621747" y="4381904"/>
              <a:ext cx="7657433" cy="1015663"/>
            </a:xfrm>
            <a:prstGeom prst="rect">
              <a:avLst/>
            </a:prstGeom>
            <a:noFill/>
          </p:spPr>
          <p:txBody>
            <a:bodyPr wrap="square" rtlCol="0">
              <a:spAutoFit/>
            </a:bodyPr>
            <a:lstStyle/>
            <a:p>
              <a:pPr>
                <a:spcBef>
                  <a:spcPct val="0"/>
                </a:spcBef>
                <a:buFontTx/>
                <a:buNone/>
              </a:pPr>
              <a:r>
                <a:rPr lang="en-GB" altLang="en-US" sz="2000" dirty="0">
                  <a:solidFill>
                    <a:srgbClr val="FFFFFF"/>
                  </a:solidFill>
                  <a:latin typeface="HVD Comic Serif Pro" pitchFamily="50" charset="0"/>
                </a:rPr>
                <a:t>You’ve passed your driving test and you have £1800 saved, the car you want is £2000.  Your family have said they will pay £1500 towards the car. </a:t>
              </a:r>
              <a:endParaRPr lang="en-US" altLang="en-US" sz="2000" dirty="0">
                <a:solidFill>
                  <a:srgbClr val="FFFFFF"/>
                </a:solidFill>
                <a:latin typeface="HVD Comic Serif Pro" pitchFamily="50" charset="0"/>
              </a:endParaRPr>
            </a:p>
          </p:txBody>
        </p:sp>
      </p:grpSp>
      <p:grpSp>
        <p:nvGrpSpPr>
          <p:cNvPr id="4" name="Group 3"/>
          <p:cNvGrpSpPr/>
          <p:nvPr/>
        </p:nvGrpSpPr>
        <p:grpSpPr>
          <a:xfrm>
            <a:off x="758216" y="1983681"/>
            <a:ext cx="6842734" cy="2110919"/>
            <a:chOff x="758216" y="1983681"/>
            <a:chExt cx="6566064" cy="2110919"/>
          </a:xfrm>
        </p:grpSpPr>
        <p:sp>
          <p:nvSpPr>
            <p:cNvPr id="20" name="Freeform 19"/>
            <p:cNvSpPr/>
            <p:nvPr/>
          </p:nvSpPr>
          <p:spPr>
            <a:xfrm rot="21381415">
              <a:off x="758216" y="1983681"/>
              <a:ext cx="6566064" cy="2110919"/>
            </a:xfrm>
            <a:custGeom>
              <a:avLst/>
              <a:gdLst>
                <a:gd name="connsiteX0" fmla="*/ 0 w 7504545"/>
                <a:gd name="connsiteY0" fmla="*/ 0 h 2917152"/>
                <a:gd name="connsiteX1" fmla="*/ 7427575 w 7504545"/>
                <a:gd name="connsiteY1" fmla="*/ 7697 h 2917152"/>
                <a:gd name="connsiteX2" fmla="*/ 7504545 w 7504545"/>
                <a:gd name="connsiteY2" fmla="*/ 2917152 h 2917152"/>
                <a:gd name="connsiteX3" fmla="*/ 23091 w 7504545"/>
                <a:gd name="connsiteY3" fmla="*/ 2886364 h 2917152"/>
                <a:gd name="connsiteX4" fmla="*/ 0 w 7504545"/>
                <a:gd name="connsiteY4" fmla="*/ 0 h 291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4545" h="2917152">
                  <a:moveTo>
                    <a:pt x="0" y="0"/>
                  </a:moveTo>
                  <a:lnTo>
                    <a:pt x="7427575" y="7697"/>
                  </a:lnTo>
                  <a:lnTo>
                    <a:pt x="7504545" y="2917152"/>
                  </a:lnTo>
                  <a:lnTo>
                    <a:pt x="23091" y="2886364"/>
                  </a:lnTo>
                  <a:lnTo>
                    <a:pt x="0" y="0"/>
                  </a:lnTo>
                  <a:close/>
                </a:path>
              </a:pathLst>
            </a:custGeom>
            <a:solidFill>
              <a:srgbClr val="84B818"/>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0" name="TextBox 29"/>
            <p:cNvSpPr txBox="1"/>
            <p:nvPr/>
          </p:nvSpPr>
          <p:spPr>
            <a:xfrm rot="21340629">
              <a:off x="979721" y="2146587"/>
              <a:ext cx="6074848" cy="1785104"/>
            </a:xfrm>
            <a:prstGeom prst="rect">
              <a:avLst/>
            </a:prstGeom>
            <a:noFill/>
          </p:spPr>
          <p:txBody>
            <a:bodyPr wrap="square" rtlCol="0">
              <a:spAutoFit/>
            </a:bodyPr>
            <a:lstStyle/>
            <a:p>
              <a:pPr>
                <a:spcBef>
                  <a:spcPct val="0"/>
                </a:spcBef>
                <a:buFontTx/>
                <a:buNone/>
              </a:pPr>
              <a:r>
                <a:rPr lang="en-GB" altLang="en-US" sz="2200" dirty="0">
                  <a:solidFill>
                    <a:srgbClr val="FFFFFF"/>
                  </a:solidFill>
                  <a:latin typeface="HVD Comic Serif Pro" pitchFamily="50" charset="0"/>
                </a:rPr>
                <a:t>When you get paid you save £150 each month.  This means you can’t afford to go out with your friends each Saturday. You still see them on some Saturday’s but you have missed out on some fun days.</a:t>
              </a:r>
              <a:endParaRPr lang="en-US" altLang="en-US" sz="2200" dirty="0">
                <a:solidFill>
                  <a:srgbClr val="FFFFFF"/>
                </a:solidFill>
                <a:latin typeface="HVD Comic Serif Pro" pitchFamily="50" charset="0"/>
              </a:endParaRPr>
            </a:p>
          </p:txBody>
        </p:sp>
      </p:grpSp>
      <p:pic>
        <p:nvPicPr>
          <p:cNvPr id="22" name="Picture 21">
            <a:extLst>
              <a:ext uri="{FF2B5EF4-FFF2-40B4-BE49-F238E27FC236}">
                <a16:creationId xmlns:a16="http://schemas.microsoft.com/office/drawing/2014/main" id="{5DA1E1A2-9DE2-AA45-8248-7CAB5AEF8E90}"/>
              </a:ext>
            </a:extLst>
          </p:cNvPr>
          <p:cNvPicPr>
            <a:picLocks noChangeAspect="1"/>
          </p:cNvPicPr>
          <p:nvPr/>
        </p:nvPicPr>
        <p:blipFill>
          <a:blip r:embed="rId3"/>
          <a:stretch>
            <a:fillRect/>
          </a:stretch>
        </p:blipFill>
        <p:spPr>
          <a:xfrm>
            <a:off x="6545136" y="968622"/>
            <a:ext cx="3906175" cy="3919372"/>
          </a:xfrm>
          <a:prstGeom prst="rect">
            <a:avLst/>
          </a:prstGeom>
        </p:spPr>
      </p:pic>
      <p:sp>
        <p:nvSpPr>
          <p:cNvPr id="24" name="Rectangle 23">
            <a:extLst>
              <a:ext uri="{FF2B5EF4-FFF2-40B4-BE49-F238E27FC236}">
                <a16:creationId xmlns:a16="http://schemas.microsoft.com/office/drawing/2014/main" id="{B9C9BC81-1FE6-F14C-BCF3-2F121E7BBE2B}"/>
              </a:ext>
            </a:extLst>
          </p:cNvPr>
          <p:cNvSpPr/>
          <p:nvPr/>
        </p:nvSpPr>
        <p:spPr>
          <a:xfrm>
            <a:off x="7384711" y="2051799"/>
            <a:ext cx="2205460" cy="2246769"/>
          </a:xfrm>
          <a:prstGeom prst="rect">
            <a:avLst/>
          </a:prstGeom>
        </p:spPr>
        <p:txBody>
          <a:bodyPr wrap="square">
            <a:spAutoFit/>
          </a:bodyPr>
          <a:lstStyle/>
          <a:p>
            <a:pPr algn="ctr"/>
            <a:r>
              <a:rPr lang="en-GB" sz="2800" dirty="0">
                <a:solidFill>
                  <a:srgbClr val="FFFFFF"/>
                </a:solidFill>
                <a:latin typeface="HVD Comic Serif Pro"/>
                <a:cs typeface="HVD Comic Serif Pro"/>
              </a:rPr>
              <a:t>Are you happy you’ve missed out?</a:t>
            </a:r>
          </a:p>
        </p:txBody>
      </p:sp>
      <p:pic>
        <p:nvPicPr>
          <p:cNvPr id="25" name="Picture 24">
            <a:extLst>
              <a:ext uri="{FF2B5EF4-FFF2-40B4-BE49-F238E27FC236}">
                <a16:creationId xmlns:a16="http://schemas.microsoft.com/office/drawing/2014/main" id="{5DA1E1A2-9DE2-AA45-8248-7CAB5AEF8E90}"/>
              </a:ext>
            </a:extLst>
          </p:cNvPr>
          <p:cNvPicPr>
            <a:picLocks noChangeAspect="1"/>
          </p:cNvPicPr>
          <p:nvPr/>
        </p:nvPicPr>
        <p:blipFill>
          <a:blip r:embed="rId3"/>
          <a:stretch>
            <a:fillRect/>
          </a:stretch>
        </p:blipFill>
        <p:spPr>
          <a:xfrm>
            <a:off x="7933937" y="3283769"/>
            <a:ext cx="3906175" cy="3919372"/>
          </a:xfrm>
          <a:prstGeom prst="rect">
            <a:avLst/>
          </a:prstGeom>
        </p:spPr>
      </p:pic>
      <p:sp>
        <p:nvSpPr>
          <p:cNvPr id="26" name="Rectangle 25">
            <a:extLst>
              <a:ext uri="{FF2B5EF4-FFF2-40B4-BE49-F238E27FC236}">
                <a16:creationId xmlns:a16="http://schemas.microsoft.com/office/drawing/2014/main" id="{B9C9BC81-1FE6-F14C-BCF3-2F121E7BBE2B}"/>
              </a:ext>
            </a:extLst>
          </p:cNvPr>
          <p:cNvSpPr/>
          <p:nvPr/>
        </p:nvSpPr>
        <p:spPr>
          <a:xfrm>
            <a:off x="8738012" y="4647621"/>
            <a:ext cx="2205460" cy="1631216"/>
          </a:xfrm>
          <a:prstGeom prst="rect">
            <a:avLst/>
          </a:prstGeom>
        </p:spPr>
        <p:txBody>
          <a:bodyPr wrap="square">
            <a:spAutoFit/>
          </a:bodyPr>
          <a:lstStyle/>
          <a:p>
            <a:pPr algn="ctr"/>
            <a:r>
              <a:rPr lang="en-GB" sz="2000" dirty="0">
                <a:solidFill>
                  <a:srgbClr val="FFFFFF"/>
                </a:solidFill>
                <a:latin typeface="HVD Comic Serif Pro"/>
                <a:cs typeface="HVD Comic Serif Pro"/>
              </a:rPr>
              <a:t>How are you feeling now you’ve got the money and can buy the car?</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253011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4"/>
                                        </p:tgtEl>
                                        <p:attrNameLst>
                                          <p:attrName>style.visibility</p:attrName>
                                        </p:attrNameLst>
                                      </p:cBhvr>
                                      <p:to>
                                        <p:strVal val="hidden"/>
                                      </p:to>
                                    </p:set>
                                  </p:childTnLst>
                                </p:cTn>
                              </p:par>
                              <p:par>
                                <p:cTn id="31" presetID="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77904" y="4614605"/>
            <a:ext cx="11734765" cy="2036905"/>
            <a:chOff x="208428" y="3453396"/>
            <a:chExt cx="8801074" cy="1527679"/>
          </a:xfrm>
        </p:grpSpPr>
        <p:pic>
          <p:nvPicPr>
            <p:cNvPr id="8" name="Picture 7"/>
            <p:cNvPicPr>
              <a:picLocks noChangeAspect="1"/>
            </p:cNvPicPr>
            <p:nvPr/>
          </p:nvPicPr>
          <p:blipFill>
            <a:blip r:embed="rId3"/>
            <a:stretch>
              <a:fillRect/>
            </a:stretch>
          </p:blipFill>
          <p:spPr>
            <a:xfrm rot="215750" flipH="1">
              <a:off x="1991025" y="3531140"/>
              <a:ext cx="5132771" cy="1449935"/>
            </a:xfrm>
            <a:prstGeom prst="rect">
              <a:avLst/>
            </a:prstGeom>
            <a:effectLst>
              <a:outerShdw blurRad="50800" dist="38100" dir="2700000" algn="tl" rotWithShape="0">
                <a:srgbClr val="000000">
                  <a:alpha val="20000"/>
                </a:srgbClr>
              </a:outerShdw>
            </a:effectLst>
          </p:spPr>
        </p:pic>
        <p:pic>
          <p:nvPicPr>
            <p:cNvPr id="2" name="Picture 1"/>
            <p:cNvPicPr>
              <a:picLocks noChangeAspect="1"/>
            </p:cNvPicPr>
            <p:nvPr/>
          </p:nvPicPr>
          <p:blipFill>
            <a:blip r:embed="rId3"/>
            <a:stretch>
              <a:fillRect/>
            </a:stretch>
          </p:blipFill>
          <p:spPr>
            <a:xfrm rot="21384250">
              <a:off x="208428" y="3453396"/>
              <a:ext cx="5132771" cy="1449935"/>
            </a:xfrm>
            <a:prstGeom prst="rect">
              <a:avLst/>
            </a:prstGeom>
            <a:effectLst>
              <a:outerShdw blurRad="50800" dist="38100" dir="2700000" algn="tl" rotWithShape="0">
                <a:srgbClr val="000000">
                  <a:alpha val="20000"/>
                </a:srgbClr>
              </a:outerShdw>
            </a:effectLst>
          </p:spPr>
        </p:pic>
        <p:pic>
          <p:nvPicPr>
            <p:cNvPr id="7" name="Picture 6"/>
            <p:cNvPicPr>
              <a:picLocks noChangeAspect="1"/>
            </p:cNvPicPr>
            <p:nvPr/>
          </p:nvPicPr>
          <p:blipFill>
            <a:blip r:embed="rId3"/>
            <a:stretch>
              <a:fillRect/>
            </a:stretch>
          </p:blipFill>
          <p:spPr>
            <a:xfrm rot="215750" flipH="1">
              <a:off x="3876731" y="3526477"/>
              <a:ext cx="5132771" cy="1449935"/>
            </a:xfrm>
            <a:prstGeom prst="rect">
              <a:avLst/>
            </a:prstGeom>
            <a:effectLst>
              <a:outerShdw blurRad="50800" dist="38100" dir="2700000" algn="tl" rotWithShape="0">
                <a:srgbClr val="000000">
                  <a:alpha val="20000"/>
                </a:srgbClr>
              </a:outerShdw>
            </a:effectLst>
          </p:spPr>
        </p:pic>
      </p:grpSp>
      <p:sp>
        <p:nvSpPr>
          <p:cNvPr id="9" name="Freeform 8"/>
          <p:cNvSpPr/>
          <p:nvPr/>
        </p:nvSpPr>
        <p:spPr>
          <a:xfrm>
            <a:off x="6353299" y="1058331"/>
            <a:ext cx="4282094" cy="2856537"/>
          </a:xfrm>
          <a:custGeom>
            <a:avLst/>
            <a:gdLst>
              <a:gd name="connsiteX0" fmla="*/ 0 w 7504545"/>
              <a:gd name="connsiteY0" fmla="*/ 0 h 2917152"/>
              <a:gd name="connsiteX1" fmla="*/ 7427575 w 7504545"/>
              <a:gd name="connsiteY1" fmla="*/ 7697 h 2917152"/>
              <a:gd name="connsiteX2" fmla="*/ 7504545 w 7504545"/>
              <a:gd name="connsiteY2" fmla="*/ 2917152 h 2917152"/>
              <a:gd name="connsiteX3" fmla="*/ 23091 w 7504545"/>
              <a:gd name="connsiteY3" fmla="*/ 2886364 h 2917152"/>
              <a:gd name="connsiteX4" fmla="*/ 0 w 7504545"/>
              <a:gd name="connsiteY4" fmla="*/ 0 h 291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4545" h="2917152">
                <a:moveTo>
                  <a:pt x="0" y="0"/>
                </a:moveTo>
                <a:lnTo>
                  <a:pt x="7427575" y="7697"/>
                </a:lnTo>
                <a:lnTo>
                  <a:pt x="7504545" y="2917152"/>
                </a:lnTo>
                <a:lnTo>
                  <a:pt x="23091" y="2886364"/>
                </a:lnTo>
                <a:lnTo>
                  <a:pt x="0" y="0"/>
                </a:lnTo>
                <a:close/>
              </a:path>
            </a:pathLst>
          </a:custGeom>
          <a:solidFill>
            <a:srgbClr val="7996C2"/>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 name="TextBox 9"/>
          <p:cNvSpPr txBox="1"/>
          <p:nvPr/>
        </p:nvSpPr>
        <p:spPr>
          <a:xfrm>
            <a:off x="6526648" y="1320616"/>
            <a:ext cx="4023787" cy="2492990"/>
          </a:xfrm>
          <a:prstGeom prst="rect">
            <a:avLst/>
          </a:prstGeom>
          <a:noFill/>
        </p:spPr>
        <p:txBody>
          <a:bodyPr wrap="square" rtlCol="0">
            <a:spAutoFit/>
          </a:bodyPr>
          <a:lstStyle/>
          <a:p>
            <a:pPr algn="ctr">
              <a:buClr>
                <a:srgbClr val="FFFF00"/>
              </a:buClr>
            </a:pPr>
            <a:r>
              <a:rPr lang="en-GB" sz="2600" dirty="0">
                <a:solidFill>
                  <a:prstClr val="white"/>
                </a:solidFill>
                <a:latin typeface="HVD Comic Serif Pro"/>
                <a:cs typeface="HVD Comic Serif Pro"/>
              </a:rPr>
              <a:t>If you would like to bring expert-led financial education to your young people contact </a:t>
            </a:r>
            <a:r>
              <a:rPr lang="en-GB" sz="2600" dirty="0">
                <a:solidFill>
                  <a:prstClr val="white"/>
                </a:solidFill>
                <a:latin typeface="HVD Comic Serif Pro"/>
                <a:cs typeface="HVD Comic Serif Pro"/>
                <a:hlinkClick r:id="rId4"/>
              </a:rPr>
              <a:t>info@mybnk.org</a:t>
            </a:r>
            <a:endParaRPr lang="en-US" sz="2600" dirty="0">
              <a:solidFill>
                <a:prstClr val="white"/>
              </a:solidFill>
              <a:latin typeface="HVD Comic Serif Pro"/>
              <a:cs typeface="HVD Comic Serif Pro"/>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031" y="1425423"/>
            <a:ext cx="4120146" cy="2227904"/>
          </a:xfrm>
          <a:prstGeom prst="rect">
            <a:avLst/>
          </a:prstGeom>
        </p:spPr>
      </p:pic>
    </p:spTree>
    <p:extLst>
      <p:ext uri="{BB962C8B-B14F-4D97-AF65-F5344CB8AC3E}">
        <p14:creationId xmlns:p14="http://schemas.microsoft.com/office/powerpoint/2010/main" val="1333386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oogle Shape;644;p62" descr="halftone - grey.tif">
            <a:extLst>
              <a:ext uri="{FF2B5EF4-FFF2-40B4-BE49-F238E27FC236}">
                <a16:creationId xmlns:a16="http://schemas.microsoft.com/office/drawing/2014/main" id="{4575EBB1-72B3-5F49-926C-06C8D3E6B1F5}"/>
              </a:ext>
            </a:extLst>
          </p:cNvPr>
          <p:cNvPicPr preferRelativeResize="0"/>
          <p:nvPr/>
        </p:nvPicPr>
        <p:blipFill rotWithShape="1">
          <a:blip r:embed="rId2">
            <a:alphaModFix amt="10000"/>
          </a:blip>
          <a:srcRect/>
          <a:stretch/>
        </p:blipFill>
        <p:spPr>
          <a:xfrm rot="18264883">
            <a:off x="-279096" y="554537"/>
            <a:ext cx="5171719" cy="6169014"/>
          </a:xfrm>
          <a:prstGeom prst="rect">
            <a:avLst/>
          </a:prstGeom>
          <a:noFill/>
          <a:ln>
            <a:noFill/>
          </a:ln>
        </p:spPr>
      </p:pic>
      <p:pic>
        <p:nvPicPr>
          <p:cNvPr id="9" name="Picture 8"/>
          <p:cNvPicPr>
            <a:picLocks noChangeAspect="1"/>
          </p:cNvPicPr>
          <p:nvPr/>
        </p:nvPicPr>
        <p:blipFill>
          <a:blip r:embed="rId3"/>
          <a:stretch>
            <a:fillRect/>
          </a:stretch>
        </p:blipFill>
        <p:spPr>
          <a:xfrm>
            <a:off x="3797838" y="2724520"/>
            <a:ext cx="4078577" cy="3792041"/>
          </a:xfrm>
          <a:prstGeom prst="rect">
            <a:avLst/>
          </a:prstGeom>
        </p:spPr>
      </p:pic>
      <p:pic>
        <p:nvPicPr>
          <p:cNvPr id="8" name="Picture 7"/>
          <p:cNvPicPr>
            <a:picLocks noChangeAspect="1"/>
          </p:cNvPicPr>
          <p:nvPr/>
        </p:nvPicPr>
        <p:blipFill>
          <a:blip r:embed="rId4"/>
          <a:stretch>
            <a:fillRect/>
          </a:stretch>
        </p:blipFill>
        <p:spPr>
          <a:xfrm>
            <a:off x="42724" y="1881085"/>
            <a:ext cx="4779678" cy="4999153"/>
          </a:xfrm>
          <a:prstGeom prst="rect">
            <a:avLst/>
          </a:prstGeom>
        </p:spPr>
      </p:pic>
      <p:pic>
        <p:nvPicPr>
          <p:cNvPr id="29" name="Google Shape;644;p62" descr="halftone - grey.tif">
            <a:extLst>
              <a:ext uri="{FF2B5EF4-FFF2-40B4-BE49-F238E27FC236}">
                <a16:creationId xmlns:a16="http://schemas.microsoft.com/office/drawing/2014/main" id="{9B470A08-B104-E04A-BE14-7A7FC134C841}"/>
              </a:ext>
            </a:extLst>
          </p:cNvPr>
          <p:cNvPicPr preferRelativeResize="0"/>
          <p:nvPr/>
        </p:nvPicPr>
        <p:blipFill rotWithShape="1">
          <a:blip r:embed="rId2">
            <a:alphaModFix amt="10000"/>
          </a:blip>
          <a:srcRect/>
          <a:stretch/>
        </p:blipFill>
        <p:spPr>
          <a:xfrm rot="3824383">
            <a:off x="7515544" y="338149"/>
            <a:ext cx="5681472" cy="6478016"/>
          </a:xfrm>
          <a:prstGeom prst="rect">
            <a:avLst/>
          </a:prstGeom>
          <a:noFill/>
          <a:ln>
            <a:noFill/>
          </a:ln>
        </p:spPr>
      </p:pic>
      <p:sp>
        <p:nvSpPr>
          <p:cNvPr id="2" name="Freeform 1">
            <a:extLst>
              <a:ext uri="{FF2B5EF4-FFF2-40B4-BE49-F238E27FC236}">
                <a16:creationId xmlns:a16="http://schemas.microsoft.com/office/drawing/2014/main" id="{6FB2BAD6-9733-324C-AD0D-4DFC25E4B0E6}"/>
              </a:ext>
            </a:extLst>
          </p:cNvPr>
          <p:cNvSpPr/>
          <p:nvPr/>
        </p:nvSpPr>
        <p:spPr>
          <a:xfrm>
            <a:off x="-609598" y="344555"/>
            <a:ext cx="13172660" cy="2332383"/>
          </a:xfrm>
          <a:custGeom>
            <a:avLst/>
            <a:gdLst>
              <a:gd name="connsiteX0" fmla="*/ 0 w 9760226"/>
              <a:gd name="connsiteY0" fmla="*/ 39756 h 2166730"/>
              <a:gd name="connsiteX1" fmla="*/ 3319670 w 9760226"/>
              <a:gd name="connsiteY1" fmla="*/ 99391 h 2166730"/>
              <a:gd name="connsiteX2" fmla="*/ 7414591 w 9760226"/>
              <a:gd name="connsiteY2" fmla="*/ 39756 h 2166730"/>
              <a:gd name="connsiteX3" fmla="*/ 9760226 w 9760226"/>
              <a:gd name="connsiteY3" fmla="*/ 0 h 2166730"/>
              <a:gd name="connsiteX4" fmla="*/ 9760226 w 9760226"/>
              <a:gd name="connsiteY4" fmla="*/ 2107096 h 2166730"/>
              <a:gd name="connsiteX5" fmla="*/ 7056783 w 9760226"/>
              <a:gd name="connsiteY5" fmla="*/ 2107096 h 2166730"/>
              <a:gd name="connsiteX6" fmla="*/ 3816626 w 9760226"/>
              <a:gd name="connsiteY6" fmla="*/ 2166730 h 2166730"/>
              <a:gd name="connsiteX7" fmla="*/ 735496 w 9760226"/>
              <a:gd name="connsiteY7" fmla="*/ 2146852 h 2166730"/>
              <a:gd name="connsiteX8" fmla="*/ 99391 w 9760226"/>
              <a:gd name="connsiteY8" fmla="*/ 2146852 h 2166730"/>
              <a:gd name="connsiteX9" fmla="*/ 99391 w 9760226"/>
              <a:gd name="connsiteY9" fmla="*/ 2146852 h 2166730"/>
              <a:gd name="connsiteX10" fmla="*/ 59635 w 9760226"/>
              <a:gd name="connsiteY10" fmla="*/ 59635 h 2166730"/>
              <a:gd name="connsiteX11" fmla="*/ 59635 w 9760226"/>
              <a:gd name="connsiteY11" fmla="*/ 59635 h 216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60226" h="2166730">
                <a:moveTo>
                  <a:pt x="0" y="39756"/>
                </a:moveTo>
                <a:lnTo>
                  <a:pt x="3319670" y="99391"/>
                </a:lnTo>
                <a:lnTo>
                  <a:pt x="7414591" y="39756"/>
                </a:lnTo>
                <a:lnTo>
                  <a:pt x="9760226" y="0"/>
                </a:lnTo>
                <a:lnTo>
                  <a:pt x="9760226" y="2107096"/>
                </a:lnTo>
                <a:lnTo>
                  <a:pt x="7056783" y="2107096"/>
                </a:lnTo>
                <a:lnTo>
                  <a:pt x="3816626" y="2166730"/>
                </a:lnTo>
                <a:lnTo>
                  <a:pt x="735496" y="2146852"/>
                </a:lnTo>
                <a:lnTo>
                  <a:pt x="99391" y="2146852"/>
                </a:lnTo>
                <a:lnTo>
                  <a:pt x="99391" y="2146852"/>
                </a:lnTo>
                <a:lnTo>
                  <a:pt x="59635" y="59635"/>
                </a:lnTo>
                <a:lnTo>
                  <a:pt x="59635" y="59635"/>
                </a:lnTo>
              </a:path>
            </a:pathLst>
          </a:custGeom>
          <a:solidFill>
            <a:srgbClr val="344A9A"/>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nvGrpSpPr>
          <p:cNvPr id="27" name="Group 26">
            <a:extLst>
              <a:ext uri="{FF2B5EF4-FFF2-40B4-BE49-F238E27FC236}">
                <a16:creationId xmlns:a16="http://schemas.microsoft.com/office/drawing/2014/main" id="{E3999F76-9CCA-7D4F-8B42-F5437CFD3720}"/>
              </a:ext>
            </a:extLst>
          </p:cNvPr>
          <p:cNvGrpSpPr/>
          <p:nvPr/>
        </p:nvGrpSpPr>
        <p:grpSpPr>
          <a:xfrm>
            <a:off x="406172" y="6152618"/>
            <a:ext cx="10734085" cy="1410765"/>
            <a:chOff x="304629" y="4614463"/>
            <a:chExt cx="8050564" cy="1058074"/>
          </a:xfrm>
          <a:effectLst>
            <a:outerShdw blurRad="50800" dist="38100" dir="2700000" algn="tl" rotWithShape="0">
              <a:prstClr val="black">
                <a:alpha val="20000"/>
              </a:prstClr>
            </a:outerShdw>
          </a:effectLst>
        </p:grpSpPr>
        <p:pic>
          <p:nvPicPr>
            <p:cNvPr id="17" name="Google Shape;193;p40"/>
            <p:cNvPicPr preferRelativeResize="0"/>
            <p:nvPr/>
          </p:nvPicPr>
          <p:blipFill>
            <a:blip r:embed="rId5">
              <a:extLst>
                <a:ext uri="{28A0092B-C50C-407E-A947-70E740481C1C}">
                  <a14:useLocalDpi xmlns:a14="http://schemas.microsoft.com/office/drawing/2010/main" val="0"/>
                </a:ext>
              </a:extLst>
            </a:blip>
            <a:stretch>
              <a:fillRect/>
            </a:stretch>
          </p:blipFill>
          <p:spPr>
            <a:xfrm>
              <a:off x="304629" y="4614463"/>
              <a:ext cx="3730658" cy="1058074"/>
            </a:xfrm>
            <a:prstGeom prst="rect">
              <a:avLst/>
            </a:prstGeom>
            <a:noFill/>
            <a:ln>
              <a:noFill/>
            </a:ln>
          </p:spPr>
        </p:pic>
        <p:pic>
          <p:nvPicPr>
            <p:cNvPr id="20" name="Google Shape;193;p40">
              <a:extLst>
                <a:ext uri="{FF2B5EF4-FFF2-40B4-BE49-F238E27FC236}">
                  <a16:creationId xmlns:a16="http://schemas.microsoft.com/office/drawing/2014/main" id="{FCA96188-F90D-904B-8440-94D3A3312E4B}"/>
                </a:ext>
              </a:extLst>
            </p:cNvPr>
            <p:cNvPicPr preferRelativeResize="0"/>
            <p:nvPr/>
          </p:nvPicPr>
          <p:blipFill>
            <a:blip r:embed="rId5">
              <a:extLst>
                <a:ext uri="{28A0092B-C50C-407E-A947-70E740481C1C}">
                  <a14:useLocalDpi xmlns:a14="http://schemas.microsoft.com/office/drawing/2010/main" val="0"/>
                </a:ext>
              </a:extLst>
            </a:blip>
            <a:stretch>
              <a:fillRect/>
            </a:stretch>
          </p:blipFill>
          <p:spPr>
            <a:xfrm>
              <a:off x="2247866" y="4614463"/>
              <a:ext cx="3730658" cy="1058074"/>
            </a:xfrm>
            <a:prstGeom prst="rect">
              <a:avLst/>
            </a:prstGeom>
            <a:noFill/>
            <a:ln>
              <a:noFill/>
            </a:ln>
          </p:spPr>
        </p:pic>
        <p:pic>
          <p:nvPicPr>
            <p:cNvPr id="21" name="Google Shape;193;p40">
              <a:extLst>
                <a:ext uri="{FF2B5EF4-FFF2-40B4-BE49-F238E27FC236}">
                  <a16:creationId xmlns:a16="http://schemas.microsoft.com/office/drawing/2014/main" id="{0D6CA398-BDA0-A24C-85CA-B590A6E82B95}"/>
                </a:ext>
              </a:extLst>
            </p:cNvPr>
            <p:cNvPicPr preferRelativeResize="0"/>
            <p:nvPr/>
          </p:nvPicPr>
          <p:blipFill>
            <a:blip r:embed="rId5">
              <a:extLst>
                <a:ext uri="{28A0092B-C50C-407E-A947-70E740481C1C}">
                  <a14:useLocalDpi xmlns:a14="http://schemas.microsoft.com/office/drawing/2010/main" val="0"/>
                </a:ext>
              </a:extLst>
            </a:blip>
            <a:stretch>
              <a:fillRect/>
            </a:stretch>
          </p:blipFill>
          <p:spPr>
            <a:xfrm>
              <a:off x="4624535" y="4614463"/>
              <a:ext cx="3730658" cy="1058074"/>
            </a:xfrm>
            <a:prstGeom prst="rect">
              <a:avLst/>
            </a:prstGeom>
            <a:noFill/>
            <a:ln>
              <a:noFill/>
            </a:ln>
          </p:spPr>
        </p:pic>
      </p:grpSp>
      <p:sp>
        <p:nvSpPr>
          <p:cNvPr id="30" name="TextBox 29">
            <a:extLst>
              <a:ext uri="{FF2B5EF4-FFF2-40B4-BE49-F238E27FC236}">
                <a16:creationId xmlns:a16="http://schemas.microsoft.com/office/drawing/2014/main" id="{25397EDC-B75D-834B-BBE3-D9BFA45EFC16}"/>
              </a:ext>
            </a:extLst>
          </p:cNvPr>
          <p:cNvSpPr txBox="1"/>
          <p:nvPr/>
        </p:nvSpPr>
        <p:spPr>
          <a:xfrm>
            <a:off x="7811010" y="3100123"/>
            <a:ext cx="3070323" cy="553998"/>
          </a:xfrm>
          <a:prstGeom prst="rect">
            <a:avLst/>
          </a:prstGeom>
          <a:noFill/>
        </p:spPr>
        <p:txBody>
          <a:bodyPr wrap="square" rtlCol="0">
            <a:spAutoFit/>
          </a:bodyPr>
          <a:lstStyle/>
          <a:p>
            <a:pPr defTabSz="914377"/>
            <a:r>
              <a:rPr lang="en-GB" sz="3000" dirty="0">
                <a:solidFill>
                  <a:schemeClr val="tx1">
                    <a:lumMod val="75000"/>
                    <a:lumOff val="25000"/>
                  </a:schemeClr>
                </a:solidFill>
                <a:latin typeface="HVD Comic Serif Pro"/>
                <a:cs typeface="HVD Comic Serif Pro"/>
              </a:rPr>
              <a:t>a) $6 million</a:t>
            </a:r>
          </a:p>
        </p:txBody>
      </p:sp>
      <p:sp>
        <p:nvSpPr>
          <p:cNvPr id="31" name="TextBox 30">
            <a:extLst>
              <a:ext uri="{FF2B5EF4-FFF2-40B4-BE49-F238E27FC236}">
                <a16:creationId xmlns:a16="http://schemas.microsoft.com/office/drawing/2014/main" id="{1B2936C1-2E9D-8A4E-B4E1-3C083921AAAA}"/>
              </a:ext>
            </a:extLst>
          </p:cNvPr>
          <p:cNvSpPr txBox="1"/>
          <p:nvPr/>
        </p:nvSpPr>
        <p:spPr>
          <a:xfrm>
            <a:off x="7811011" y="3875193"/>
            <a:ext cx="3070322" cy="553998"/>
          </a:xfrm>
          <a:prstGeom prst="rect">
            <a:avLst/>
          </a:prstGeom>
          <a:noFill/>
        </p:spPr>
        <p:txBody>
          <a:bodyPr wrap="square" rtlCol="0">
            <a:spAutoFit/>
          </a:bodyPr>
          <a:lstStyle/>
          <a:p>
            <a:pPr defTabSz="914377"/>
            <a:r>
              <a:rPr lang="en-GB" sz="3000" dirty="0">
                <a:solidFill>
                  <a:schemeClr val="tx1">
                    <a:lumMod val="75000"/>
                    <a:lumOff val="25000"/>
                  </a:schemeClr>
                </a:solidFill>
                <a:latin typeface="HVD Comic Serif Pro"/>
                <a:cs typeface="HVD Comic Serif Pro"/>
              </a:rPr>
              <a:t>b) $11 Million</a:t>
            </a:r>
          </a:p>
        </p:txBody>
      </p:sp>
      <p:sp>
        <p:nvSpPr>
          <p:cNvPr id="32" name="TextBox 31">
            <a:extLst>
              <a:ext uri="{FF2B5EF4-FFF2-40B4-BE49-F238E27FC236}">
                <a16:creationId xmlns:a16="http://schemas.microsoft.com/office/drawing/2014/main" id="{2B6B56D9-F189-084D-BE27-1D581B11F280}"/>
              </a:ext>
            </a:extLst>
          </p:cNvPr>
          <p:cNvSpPr txBox="1"/>
          <p:nvPr/>
        </p:nvSpPr>
        <p:spPr>
          <a:xfrm>
            <a:off x="7811016" y="4675664"/>
            <a:ext cx="2876775" cy="553998"/>
          </a:xfrm>
          <a:prstGeom prst="rect">
            <a:avLst/>
          </a:prstGeom>
          <a:noFill/>
        </p:spPr>
        <p:txBody>
          <a:bodyPr wrap="square" rtlCol="0">
            <a:spAutoFit/>
          </a:bodyPr>
          <a:lstStyle/>
          <a:p>
            <a:pPr defTabSz="914377"/>
            <a:r>
              <a:rPr lang="en-GB" sz="3000" dirty="0">
                <a:solidFill>
                  <a:schemeClr val="tx1">
                    <a:lumMod val="75000"/>
                    <a:lumOff val="25000"/>
                  </a:schemeClr>
                </a:solidFill>
                <a:latin typeface="HVD Comic Serif Pro"/>
                <a:cs typeface="HVD Comic Serif Pro"/>
              </a:rPr>
              <a:t>c) $3 Million</a:t>
            </a:r>
          </a:p>
        </p:txBody>
      </p:sp>
      <p:sp>
        <p:nvSpPr>
          <p:cNvPr id="33" name="Rectangle 32">
            <a:extLst>
              <a:ext uri="{FF2B5EF4-FFF2-40B4-BE49-F238E27FC236}">
                <a16:creationId xmlns:a16="http://schemas.microsoft.com/office/drawing/2014/main" id="{075AC3FE-F820-304C-AF6F-650EABD6A46C}"/>
              </a:ext>
            </a:extLst>
          </p:cNvPr>
          <p:cNvSpPr/>
          <p:nvPr/>
        </p:nvSpPr>
        <p:spPr>
          <a:xfrm>
            <a:off x="7811011" y="5399936"/>
            <a:ext cx="3070322" cy="553998"/>
          </a:xfrm>
          <a:prstGeom prst="rect">
            <a:avLst/>
          </a:prstGeom>
        </p:spPr>
        <p:txBody>
          <a:bodyPr wrap="square">
            <a:spAutoFit/>
          </a:bodyPr>
          <a:lstStyle/>
          <a:p>
            <a:pPr defTabSz="914377"/>
            <a:r>
              <a:rPr lang="en-GB" sz="3000" dirty="0">
                <a:solidFill>
                  <a:schemeClr val="tx1">
                    <a:lumMod val="75000"/>
                    <a:lumOff val="25000"/>
                  </a:schemeClr>
                </a:solidFill>
                <a:latin typeface="HVD Comic Serif Pro"/>
                <a:cs typeface="HVD Comic Serif Pro"/>
              </a:rPr>
              <a:t>d) $14 Million</a:t>
            </a:r>
          </a:p>
        </p:txBody>
      </p:sp>
      <p:pic>
        <p:nvPicPr>
          <p:cNvPr id="4" name="Picture 3">
            <a:extLst>
              <a:ext uri="{FF2B5EF4-FFF2-40B4-BE49-F238E27FC236}">
                <a16:creationId xmlns:a16="http://schemas.microsoft.com/office/drawing/2014/main" id="{75A2EA04-C462-494E-BF88-35CAD3DC7A53}"/>
              </a:ext>
            </a:extLst>
          </p:cNvPr>
          <p:cNvPicPr>
            <a:picLocks noChangeAspect="1"/>
          </p:cNvPicPr>
          <p:nvPr/>
        </p:nvPicPr>
        <p:blipFill>
          <a:blip r:embed="rId6"/>
          <a:stretch>
            <a:fillRect/>
          </a:stretch>
        </p:blipFill>
        <p:spPr>
          <a:xfrm rot="4087837">
            <a:off x="8064841" y="4770976"/>
            <a:ext cx="2635555" cy="482493"/>
          </a:xfrm>
          <a:prstGeom prst="rect">
            <a:avLst/>
          </a:prstGeom>
        </p:spPr>
      </p:pic>
      <p:pic>
        <p:nvPicPr>
          <p:cNvPr id="22" name="Picture 21">
            <a:extLst>
              <a:ext uri="{FF2B5EF4-FFF2-40B4-BE49-F238E27FC236}">
                <a16:creationId xmlns:a16="http://schemas.microsoft.com/office/drawing/2014/main" id="{06C63F42-72A1-4B45-958B-4C6E93CF63B4}"/>
              </a:ext>
            </a:extLst>
          </p:cNvPr>
          <p:cNvPicPr>
            <a:picLocks noChangeAspect="1"/>
          </p:cNvPicPr>
          <p:nvPr/>
        </p:nvPicPr>
        <p:blipFill>
          <a:blip r:embed="rId6"/>
          <a:stretch>
            <a:fillRect/>
          </a:stretch>
        </p:blipFill>
        <p:spPr>
          <a:xfrm rot="6728934">
            <a:off x="8031390" y="4696372"/>
            <a:ext cx="2635555" cy="482493"/>
          </a:xfrm>
          <a:prstGeom prst="rect">
            <a:avLst/>
          </a:prstGeom>
        </p:spPr>
      </p:pic>
      <p:pic>
        <p:nvPicPr>
          <p:cNvPr id="19" name="Picture 18">
            <a:extLst>
              <a:ext uri="{FF2B5EF4-FFF2-40B4-BE49-F238E27FC236}">
                <a16:creationId xmlns:a16="http://schemas.microsoft.com/office/drawing/2014/main" id="{CD4C1311-81B6-E643-9504-6265AC37B3BE}"/>
              </a:ext>
            </a:extLst>
          </p:cNvPr>
          <p:cNvPicPr>
            <a:picLocks noChangeAspect="1"/>
          </p:cNvPicPr>
          <p:nvPr/>
        </p:nvPicPr>
        <p:blipFill>
          <a:blip r:embed="rId7"/>
          <a:stretch>
            <a:fillRect/>
          </a:stretch>
        </p:blipFill>
        <p:spPr>
          <a:xfrm>
            <a:off x="564216" y="283545"/>
            <a:ext cx="7366274" cy="7391160"/>
          </a:xfrm>
          <a:prstGeom prst="rect">
            <a:avLst/>
          </a:prstGeom>
        </p:spPr>
      </p:pic>
      <p:sp>
        <p:nvSpPr>
          <p:cNvPr id="23" name="TextBox 22">
            <a:extLst>
              <a:ext uri="{FF2B5EF4-FFF2-40B4-BE49-F238E27FC236}">
                <a16:creationId xmlns:a16="http://schemas.microsoft.com/office/drawing/2014/main" id="{B11A4D37-BC0C-0449-A1A6-74AA330F3267}"/>
              </a:ext>
            </a:extLst>
          </p:cNvPr>
          <p:cNvSpPr txBox="1"/>
          <p:nvPr/>
        </p:nvSpPr>
        <p:spPr>
          <a:xfrm>
            <a:off x="2405974" y="2527811"/>
            <a:ext cx="3517552" cy="3724096"/>
          </a:xfrm>
          <a:prstGeom prst="rect">
            <a:avLst/>
          </a:prstGeom>
          <a:noFill/>
        </p:spPr>
        <p:txBody>
          <a:bodyPr wrap="square" rtlCol="0">
            <a:spAutoFit/>
          </a:bodyPr>
          <a:lstStyle/>
          <a:p>
            <a:pPr algn="ctr"/>
            <a:r>
              <a:rPr lang="en-GB" sz="2400" dirty="0">
                <a:solidFill>
                  <a:srgbClr val="FFFFFF"/>
                </a:solidFill>
                <a:latin typeface="HVD Comic Serif Pro"/>
                <a:cs typeface="HVD Comic Serif Pro"/>
              </a:rPr>
              <a:t>Do you think that is too much money for a 14 year old?</a:t>
            </a:r>
          </a:p>
          <a:p>
            <a:pPr algn="ctr"/>
            <a:endParaRPr lang="en-GB" sz="2400" dirty="0">
              <a:solidFill>
                <a:srgbClr val="FFFFFF"/>
              </a:solidFill>
              <a:latin typeface="HVD Comic Serif Pro"/>
              <a:cs typeface="HVD Comic Serif Pro"/>
            </a:endParaRPr>
          </a:p>
          <a:p>
            <a:pPr algn="ctr"/>
            <a:r>
              <a:rPr lang="en-GB" sz="2400" dirty="0">
                <a:solidFill>
                  <a:srgbClr val="FFFFFF"/>
                </a:solidFill>
                <a:latin typeface="HVD Comic Serif Pro"/>
                <a:cs typeface="HVD Comic Serif Pro"/>
              </a:rPr>
              <a:t>What would you spend that money on?</a:t>
            </a:r>
          </a:p>
          <a:p>
            <a:pPr algn="ctr"/>
            <a:endParaRPr lang="en-GB" sz="2400" dirty="0">
              <a:solidFill>
                <a:srgbClr val="FFFFFF"/>
              </a:solidFill>
              <a:latin typeface="HVD Comic Serif Pro"/>
              <a:cs typeface="HVD Comic Serif Pro"/>
            </a:endParaRPr>
          </a:p>
          <a:p>
            <a:pPr algn="ctr"/>
            <a:r>
              <a:rPr lang="en-GB" sz="2400" dirty="0">
                <a:solidFill>
                  <a:srgbClr val="FFFFFF"/>
                </a:solidFill>
                <a:latin typeface="HVD Comic Serif Pro"/>
                <a:cs typeface="HVD Comic Serif Pro"/>
              </a:rPr>
              <a:t>Would you save any?</a:t>
            </a:r>
          </a:p>
          <a:p>
            <a:pPr algn="ctr"/>
            <a:endParaRPr lang="en-GB" sz="2000" dirty="0">
              <a:solidFill>
                <a:srgbClr val="FFFFFF"/>
              </a:solidFill>
              <a:latin typeface="HVD Comic Serif Pro"/>
              <a:cs typeface="HVD Comic Serif Pro"/>
            </a:endParaRPr>
          </a:p>
        </p:txBody>
      </p:sp>
      <p:sp>
        <p:nvSpPr>
          <p:cNvPr id="5" name="Rectangle 4"/>
          <p:cNvSpPr/>
          <p:nvPr/>
        </p:nvSpPr>
        <p:spPr>
          <a:xfrm>
            <a:off x="-48707" y="756285"/>
            <a:ext cx="12429505" cy="1077218"/>
          </a:xfrm>
          <a:prstGeom prst="rect">
            <a:avLst/>
          </a:prstGeom>
        </p:spPr>
        <p:txBody>
          <a:bodyPr wrap="square">
            <a:spAutoFit/>
          </a:bodyPr>
          <a:lstStyle/>
          <a:p>
            <a:pPr algn="ctr"/>
            <a:r>
              <a:rPr lang="pt-BR" sz="3200" dirty="0">
                <a:solidFill>
                  <a:srgbClr val="FFFFFF"/>
                </a:solidFill>
                <a:latin typeface="HVD Comic Serif Pro"/>
                <a:cs typeface="HVD Comic Serif Pro"/>
              </a:rPr>
              <a:t>At 14 years old how much did Daniel Radcliffe earn for his role in the prisoner of Azkaban?</a:t>
            </a:r>
          </a:p>
        </p:txBody>
      </p:sp>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2005641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500"/>
                            </p:stCondLst>
                            <p:childTnLst>
                              <p:par>
                                <p:cTn id="35" presetID="2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right)">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p:bldP spid="31" grpId="0"/>
      <p:bldP spid="32" grpId="0"/>
      <p:bldP spid="33"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oogle Shape;644;p62" descr="halftone - grey.tif"/>
          <p:cNvPicPr preferRelativeResize="0"/>
          <p:nvPr/>
        </p:nvPicPr>
        <p:blipFill rotWithShape="1">
          <a:blip r:embed="rId2">
            <a:alphaModFix amt="10000"/>
          </a:blip>
          <a:srcRect/>
          <a:stretch/>
        </p:blipFill>
        <p:spPr>
          <a:xfrm rot="18264883">
            <a:off x="-517380" y="91847"/>
            <a:ext cx="5681472" cy="6478016"/>
          </a:xfrm>
          <a:prstGeom prst="rect">
            <a:avLst/>
          </a:prstGeom>
          <a:noFill/>
          <a:ln>
            <a:noFill/>
          </a:ln>
        </p:spPr>
      </p:pic>
      <p:pic>
        <p:nvPicPr>
          <p:cNvPr id="43" name="Google Shape;644;p62" descr="halftone - grey.tif"/>
          <p:cNvPicPr preferRelativeResize="0"/>
          <p:nvPr/>
        </p:nvPicPr>
        <p:blipFill rotWithShape="1">
          <a:blip r:embed="rId2">
            <a:alphaModFix amt="10000"/>
          </a:blip>
          <a:srcRect/>
          <a:stretch/>
        </p:blipFill>
        <p:spPr>
          <a:xfrm rot="3824383">
            <a:off x="7600357" y="338149"/>
            <a:ext cx="5681472" cy="6478016"/>
          </a:xfrm>
          <a:prstGeom prst="rect">
            <a:avLst/>
          </a:prstGeom>
          <a:noFill/>
          <a:ln>
            <a:noFill/>
          </a:ln>
        </p:spPr>
      </p:pic>
      <p:sp>
        <p:nvSpPr>
          <p:cNvPr id="35" name="Freeform 34"/>
          <p:cNvSpPr/>
          <p:nvPr/>
        </p:nvSpPr>
        <p:spPr>
          <a:xfrm>
            <a:off x="1776376" y="2001213"/>
            <a:ext cx="8752139" cy="3578177"/>
          </a:xfrm>
          <a:custGeom>
            <a:avLst/>
            <a:gdLst>
              <a:gd name="connsiteX0" fmla="*/ 0 w 7504545"/>
              <a:gd name="connsiteY0" fmla="*/ 0 h 2917152"/>
              <a:gd name="connsiteX1" fmla="*/ 7427575 w 7504545"/>
              <a:gd name="connsiteY1" fmla="*/ 7697 h 2917152"/>
              <a:gd name="connsiteX2" fmla="*/ 7504545 w 7504545"/>
              <a:gd name="connsiteY2" fmla="*/ 2917152 h 2917152"/>
              <a:gd name="connsiteX3" fmla="*/ 23091 w 7504545"/>
              <a:gd name="connsiteY3" fmla="*/ 2886364 h 2917152"/>
              <a:gd name="connsiteX4" fmla="*/ 0 w 7504545"/>
              <a:gd name="connsiteY4" fmla="*/ 0 h 291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4545" h="2917152">
                <a:moveTo>
                  <a:pt x="0" y="0"/>
                </a:moveTo>
                <a:lnTo>
                  <a:pt x="7427575" y="7697"/>
                </a:lnTo>
                <a:lnTo>
                  <a:pt x="7504545" y="2917152"/>
                </a:lnTo>
                <a:lnTo>
                  <a:pt x="23091" y="2886364"/>
                </a:lnTo>
                <a:lnTo>
                  <a:pt x="0" y="0"/>
                </a:lnTo>
                <a:close/>
              </a:path>
            </a:pathLst>
          </a:custGeom>
          <a:solidFill>
            <a:srgbClr val="E0007E"/>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0" name="TextBox 29"/>
          <p:cNvSpPr txBox="1"/>
          <p:nvPr/>
        </p:nvSpPr>
        <p:spPr>
          <a:xfrm>
            <a:off x="2717038" y="2481802"/>
            <a:ext cx="6870813" cy="2082558"/>
          </a:xfrm>
          <a:prstGeom prst="rect">
            <a:avLst/>
          </a:prstGeom>
          <a:noFill/>
        </p:spPr>
        <p:txBody>
          <a:bodyPr wrap="square" rtlCol="0">
            <a:spAutoFit/>
          </a:bodyPr>
          <a:lstStyle/>
          <a:p>
            <a:pPr>
              <a:buClr>
                <a:srgbClr val="FFFF00"/>
              </a:buClr>
            </a:pPr>
            <a:endParaRPr lang="en-US" sz="2133" dirty="0">
              <a:solidFill>
                <a:schemeClr val="bg1"/>
              </a:solidFill>
              <a:latin typeface="HVD Comic Serif Pro"/>
              <a:cs typeface="HVD Comic Serif Pro"/>
            </a:endParaRPr>
          </a:p>
          <a:p>
            <a:pPr algn="ctr">
              <a:buClr>
                <a:srgbClr val="FFFF00"/>
              </a:buClr>
            </a:pPr>
            <a:r>
              <a:rPr lang="en-US" sz="3600" dirty="0">
                <a:solidFill>
                  <a:schemeClr val="bg1"/>
                </a:solidFill>
                <a:latin typeface="HVD Comic Serif Pro"/>
                <a:cs typeface="HVD Comic Serif Pro"/>
              </a:rPr>
              <a:t>In your groups/pairs discuss the following questions:</a:t>
            </a:r>
          </a:p>
        </p:txBody>
      </p:sp>
      <p:pic>
        <p:nvPicPr>
          <p:cNvPr id="11" name="Google Shape;471;p77" descr="title my choices.png"/>
          <p:cNvPicPr preferRelativeResize="0"/>
          <p:nvPr/>
        </p:nvPicPr>
        <p:blipFill rotWithShape="1">
          <a:blip r:embed="rId3">
            <a:alphaModFix/>
          </a:blip>
          <a:srcRect/>
          <a:stretch/>
        </p:blipFill>
        <p:spPr>
          <a:xfrm rot="21336346">
            <a:off x="3877931" y="924882"/>
            <a:ext cx="4397403" cy="1474328"/>
          </a:xfrm>
          <a:prstGeom prst="rect">
            <a:avLst/>
          </a:prstGeom>
          <a:noFill/>
          <a:ln>
            <a:noFill/>
          </a:ln>
        </p:spPr>
      </p:pic>
      <p:pic>
        <p:nvPicPr>
          <p:cNvPr id="37" name="Picture 36" descr="pound coins 3 - orang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7128" y="0"/>
            <a:ext cx="2807216" cy="1406515"/>
          </a:xfrm>
          <a:prstGeom prst="rect">
            <a:avLst/>
          </a:prstGeom>
          <a:effectLst>
            <a:outerShdw blurRad="50800" dist="38100" dir="2700000" algn="tl" rotWithShape="0">
              <a:prstClr val="black">
                <a:alpha val="24000"/>
              </a:prst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150094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Google Shape;644;p62" descr="halftone - grey.tif"/>
          <p:cNvPicPr preferRelativeResize="0"/>
          <p:nvPr/>
        </p:nvPicPr>
        <p:blipFill rotWithShape="1">
          <a:blip r:embed="rId3">
            <a:alphaModFix amt="10000"/>
          </a:blip>
          <a:srcRect/>
          <a:stretch/>
        </p:blipFill>
        <p:spPr>
          <a:xfrm rot="16939734">
            <a:off x="149153" y="-199558"/>
            <a:ext cx="3795759" cy="4327924"/>
          </a:xfrm>
          <a:prstGeom prst="rect">
            <a:avLst/>
          </a:prstGeom>
          <a:noFill/>
          <a:ln>
            <a:noFill/>
          </a:ln>
        </p:spPr>
      </p:pic>
      <p:pic>
        <p:nvPicPr>
          <p:cNvPr id="33" name="Google Shape;644;p62" descr="halftone - grey.tif"/>
          <p:cNvPicPr preferRelativeResize="0"/>
          <p:nvPr/>
        </p:nvPicPr>
        <p:blipFill rotWithShape="1">
          <a:blip r:embed="rId3">
            <a:alphaModFix amt="10000"/>
          </a:blip>
          <a:srcRect/>
          <a:stretch/>
        </p:blipFill>
        <p:spPr>
          <a:xfrm rot="12087192">
            <a:off x="7736283" y="99101"/>
            <a:ext cx="3795759" cy="4327924"/>
          </a:xfrm>
          <a:prstGeom prst="rect">
            <a:avLst/>
          </a:prstGeom>
          <a:noFill/>
          <a:ln>
            <a:noFill/>
          </a:ln>
        </p:spPr>
      </p:pic>
      <p:pic>
        <p:nvPicPr>
          <p:cNvPr id="32" name="Google Shape;644;p62" descr="halftone - grey.tif"/>
          <p:cNvPicPr preferRelativeResize="0"/>
          <p:nvPr/>
        </p:nvPicPr>
        <p:blipFill rotWithShape="1">
          <a:blip r:embed="rId3">
            <a:alphaModFix amt="10000"/>
          </a:blip>
          <a:srcRect/>
          <a:stretch/>
        </p:blipFill>
        <p:spPr>
          <a:xfrm rot="2157355">
            <a:off x="4169201" y="-58754"/>
            <a:ext cx="3795759" cy="4327924"/>
          </a:xfrm>
          <a:prstGeom prst="rect">
            <a:avLst/>
          </a:prstGeom>
          <a:noFill/>
          <a:ln>
            <a:noFill/>
          </a:ln>
        </p:spPr>
      </p:pic>
      <p:pic>
        <p:nvPicPr>
          <p:cNvPr id="56" name="Picture 55" descr="splat 2 - pin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8662748" y="334218"/>
            <a:ext cx="2218585" cy="2281629"/>
          </a:xfrm>
          <a:prstGeom prst="rect">
            <a:avLst/>
          </a:prstGeom>
        </p:spPr>
      </p:pic>
      <p:pic>
        <p:nvPicPr>
          <p:cNvPr id="3" name="Picture 2"/>
          <p:cNvPicPr>
            <a:picLocks noChangeAspect="1"/>
          </p:cNvPicPr>
          <p:nvPr/>
        </p:nvPicPr>
        <p:blipFill>
          <a:blip r:embed="rId5"/>
          <a:stretch>
            <a:fillRect/>
          </a:stretch>
        </p:blipFill>
        <p:spPr>
          <a:xfrm rot="11422476">
            <a:off x="684379" y="323735"/>
            <a:ext cx="3073580" cy="3125715"/>
          </a:xfrm>
          <a:prstGeom prst="rect">
            <a:avLst/>
          </a:prstGeom>
        </p:spPr>
      </p:pic>
      <p:pic>
        <p:nvPicPr>
          <p:cNvPr id="4" name="Picture 3"/>
          <p:cNvPicPr>
            <a:picLocks noChangeAspect="1"/>
          </p:cNvPicPr>
          <p:nvPr/>
        </p:nvPicPr>
        <p:blipFill>
          <a:blip r:embed="rId6"/>
          <a:stretch>
            <a:fillRect/>
          </a:stretch>
        </p:blipFill>
        <p:spPr>
          <a:xfrm rot="3281847">
            <a:off x="4571308" y="229532"/>
            <a:ext cx="3014529" cy="3105205"/>
          </a:xfrm>
          <a:prstGeom prst="rect">
            <a:avLst/>
          </a:prstGeom>
        </p:spPr>
      </p:pic>
      <p:grpSp>
        <p:nvGrpSpPr>
          <p:cNvPr id="27" name="Group 26"/>
          <p:cNvGrpSpPr/>
          <p:nvPr/>
        </p:nvGrpSpPr>
        <p:grpSpPr>
          <a:xfrm>
            <a:off x="4302650" y="2828867"/>
            <a:ext cx="3460626" cy="557803"/>
            <a:chOff x="3229183" y="2973294"/>
            <a:chExt cx="2595470" cy="418352"/>
          </a:xfrm>
        </p:grpSpPr>
        <p:sp>
          <p:nvSpPr>
            <p:cNvPr id="28" name="Rounded Rectangle 27"/>
            <p:cNvSpPr/>
            <p:nvPr/>
          </p:nvSpPr>
          <p:spPr>
            <a:xfrm>
              <a:off x="3229183" y="2973294"/>
              <a:ext cx="2595470" cy="418352"/>
            </a:xfrm>
            <a:prstGeom prst="roundRect">
              <a:avLst>
                <a:gd name="adj" fmla="val 6077"/>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29" name="TextBox 28"/>
            <p:cNvSpPr txBox="1"/>
            <p:nvPr/>
          </p:nvSpPr>
          <p:spPr>
            <a:xfrm>
              <a:off x="3323919" y="2999123"/>
              <a:ext cx="2428261" cy="346249"/>
            </a:xfrm>
            <a:prstGeom prst="rect">
              <a:avLst/>
            </a:prstGeom>
            <a:noFill/>
          </p:spPr>
          <p:txBody>
            <a:bodyPr wrap="none" rtlCol="0">
              <a:spAutoFit/>
            </a:bodyPr>
            <a:lstStyle/>
            <a:p>
              <a:pPr algn="ctr" defTabSz="609585"/>
              <a:r>
                <a:rPr lang="en-US" sz="2400" dirty="0">
                  <a:solidFill>
                    <a:srgbClr val="FFFFFF"/>
                  </a:solidFill>
                  <a:latin typeface="HVD Comic Serif Pro"/>
                  <a:cs typeface="HVD Comic Serif Pro"/>
                </a:rPr>
                <a:t>What we do with £</a:t>
              </a:r>
            </a:p>
          </p:txBody>
        </p:sp>
      </p:grpSp>
      <p:grpSp>
        <p:nvGrpSpPr>
          <p:cNvPr id="7" name="Group 6"/>
          <p:cNvGrpSpPr/>
          <p:nvPr/>
        </p:nvGrpSpPr>
        <p:grpSpPr>
          <a:xfrm>
            <a:off x="4846580" y="2184594"/>
            <a:ext cx="2393661" cy="673573"/>
            <a:chOff x="3634935" y="1638447"/>
            <a:chExt cx="1795246" cy="505180"/>
          </a:xfrm>
        </p:grpSpPr>
        <p:sp>
          <p:nvSpPr>
            <p:cNvPr id="44" name="Rounded Rectangle 43"/>
            <p:cNvSpPr/>
            <p:nvPr/>
          </p:nvSpPr>
          <p:spPr>
            <a:xfrm rot="21430631">
              <a:off x="3634935" y="1638447"/>
              <a:ext cx="1795246" cy="505180"/>
            </a:xfrm>
            <a:prstGeom prst="roundRect">
              <a:avLst>
                <a:gd name="adj" fmla="val 6077"/>
              </a:avLst>
            </a:prstGeom>
            <a:solidFill>
              <a:srgbClr val="1767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26" name="TextBox 25"/>
            <p:cNvSpPr txBox="1"/>
            <p:nvPr/>
          </p:nvSpPr>
          <p:spPr>
            <a:xfrm rot="21430631">
              <a:off x="3714483" y="1700092"/>
              <a:ext cx="1636767" cy="438581"/>
            </a:xfrm>
            <a:prstGeom prst="rect">
              <a:avLst/>
            </a:prstGeom>
            <a:noFill/>
          </p:spPr>
          <p:txBody>
            <a:bodyPr wrap="square" rtlCol="0">
              <a:spAutoFit/>
            </a:bodyPr>
            <a:lstStyle/>
            <a:p>
              <a:pPr algn="ctr" defTabSz="609585"/>
              <a:r>
                <a:rPr lang="en-US" sz="3200" dirty="0">
                  <a:solidFill>
                    <a:prstClr val="white"/>
                  </a:solidFill>
                  <a:latin typeface="HVD Comic Serif Pro"/>
                  <a:cs typeface="HVD Comic Serif Pro"/>
                </a:rPr>
                <a:t>SPEND IT</a:t>
              </a:r>
            </a:p>
          </p:txBody>
        </p:sp>
      </p:grpSp>
      <p:pic>
        <p:nvPicPr>
          <p:cNvPr id="22" name="Picture 21"/>
          <p:cNvPicPr>
            <a:picLocks noChangeAspect="1"/>
          </p:cNvPicPr>
          <p:nvPr/>
        </p:nvPicPr>
        <p:blipFill>
          <a:blip r:embed="rId7"/>
          <a:stretch>
            <a:fillRect/>
          </a:stretch>
        </p:blipFill>
        <p:spPr>
          <a:xfrm>
            <a:off x="5177511" y="943863"/>
            <a:ext cx="1749316" cy="1344383"/>
          </a:xfrm>
          <a:prstGeom prst="rect">
            <a:avLst/>
          </a:prstGeom>
          <a:effectLst>
            <a:outerShdw blurRad="50800" dist="38100" dir="2700000" algn="tl" rotWithShape="0">
              <a:srgbClr val="000000">
                <a:alpha val="20000"/>
              </a:srgbClr>
            </a:outerShdw>
          </a:effectLst>
        </p:spPr>
      </p:pic>
      <p:grpSp>
        <p:nvGrpSpPr>
          <p:cNvPr id="34" name="Group 33"/>
          <p:cNvGrpSpPr/>
          <p:nvPr/>
        </p:nvGrpSpPr>
        <p:grpSpPr>
          <a:xfrm>
            <a:off x="8137506" y="2828866"/>
            <a:ext cx="3287277" cy="557803"/>
            <a:chOff x="3316860" y="2973294"/>
            <a:chExt cx="2465458" cy="418352"/>
          </a:xfrm>
        </p:grpSpPr>
        <p:sp>
          <p:nvSpPr>
            <p:cNvPr id="35" name="Rounded Rectangle 34"/>
            <p:cNvSpPr/>
            <p:nvPr/>
          </p:nvSpPr>
          <p:spPr>
            <a:xfrm>
              <a:off x="3316860" y="2973294"/>
              <a:ext cx="2465458" cy="418352"/>
            </a:xfrm>
            <a:prstGeom prst="roundRect">
              <a:avLst>
                <a:gd name="adj" fmla="val 6077"/>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36" name="TextBox 35"/>
            <p:cNvSpPr txBox="1"/>
            <p:nvPr/>
          </p:nvSpPr>
          <p:spPr>
            <a:xfrm>
              <a:off x="3547564" y="2999123"/>
              <a:ext cx="1980974" cy="346249"/>
            </a:xfrm>
            <a:prstGeom prst="rect">
              <a:avLst/>
            </a:prstGeom>
            <a:noFill/>
          </p:spPr>
          <p:txBody>
            <a:bodyPr wrap="none" rtlCol="0">
              <a:spAutoFit/>
            </a:bodyPr>
            <a:lstStyle/>
            <a:p>
              <a:pPr algn="ctr" defTabSz="609585"/>
              <a:r>
                <a:rPr lang="en-US" sz="2400" dirty="0">
                  <a:solidFill>
                    <a:srgbClr val="FFFFFF"/>
                  </a:solidFill>
                  <a:latin typeface="HVD Comic Serif Pro"/>
                  <a:cs typeface="HVD Comic Serif Pro"/>
                </a:rPr>
                <a:t>Why it matters</a:t>
              </a:r>
            </a:p>
          </p:txBody>
        </p:sp>
      </p:grpSp>
      <p:grpSp>
        <p:nvGrpSpPr>
          <p:cNvPr id="37" name="Group 36"/>
          <p:cNvGrpSpPr/>
          <p:nvPr/>
        </p:nvGrpSpPr>
        <p:grpSpPr>
          <a:xfrm rot="21430631">
            <a:off x="8584900" y="2159234"/>
            <a:ext cx="2393661" cy="697400"/>
            <a:chOff x="3574660" y="2302350"/>
            <a:chExt cx="1795246" cy="523050"/>
          </a:xfrm>
        </p:grpSpPr>
        <p:sp>
          <p:nvSpPr>
            <p:cNvPr id="38" name="Rounded Rectangle 37"/>
            <p:cNvSpPr/>
            <p:nvPr/>
          </p:nvSpPr>
          <p:spPr>
            <a:xfrm>
              <a:off x="3574660" y="2302350"/>
              <a:ext cx="1795246" cy="505180"/>
            </a:xfrm>
            <a:prstGeom prst="roundRect">
              <a:avLst>
                <a:gd name="adj" fmla="val 6077"/>
              </a:avLst>
            </a:prstGeom>
            <a:solidFill>
              <a:srgbClr val="7793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39" name="TextBox 38"/>
            <p:cNvSpPr txBox="1"/>
            <p:nvPr/>
          </p:nvSpPr>
          <p:spPr>
            <a:xfrm>
              <a:off x="3811035" y="2386819"/>
              <a:ext cx="1376867" cy="438581"/>
            </a:xfrm>
            <a:prstGeom prst="rect">
              <a:avLst/>
            </a:prstGeom>
            <a:noFill/>
          </p:spPr>
          <p:txBody>
            <a:bodyPr wrap="none" rtlCol="0">
              <a:spAutoFit/>
            </a:bodyPr>
            <a:lstStyle/>
            <a:p>
              <a:pPr algn="ctr" defTabSz="609585"/>
              <a:r>
                <a:rPr lang="en-US" sz="3200" dirty="0">
                  <a:solidFill>
                    <a:prstClr val="white"/>
                  </a:solidFill>
                  <a:latin typeface="HVD Comic Serif Pro"/>
                  <a:cs typeface="HVD Comic Serif Pro"/>
                </a:rPr>
                <a:t>SAVE IT</a:t>
              </a:r>
            </a:p>
          </p:txBody>
        </p:sp>
      </p:grpSp>
      <p:grpSp>
        <p:nvGrpSpPr>
          <p:cNvPr id="40" name="Group 39"/>
          <p:cNvGrpSpPr/>
          <p:nvPr/>
        </p:nvGrpSpPr>
        <p:grpSpPr>
          <a:xfrm>
            <a:off x="656325" y="2828867"/>
            <a:ext cx="3287277" cy="557803"/>
            <a:chOff x="3316860" y="2973294"/>
            <a:chExt cx="2465458" cy="418352"/>
          </a:xfrm>
        </p:grpSpPr>
        <p:sp>
          <p:nvSpPr>
            <p:cNvPr id="41" name="Rounded Rectangle 40"/>
            <p:cNvSpPr/>
            <p:nvPr/>
          </p:nvSpPr>
          <p:spPr>
            <a:xfrm>
              <a:off x="3316860" y="2973294"/>
              <a:ext cx="2465458" cy="418352"/>
            </a:xfrm>
            <a:prstGeom prst="roundRect">
              <a:avLst>
                <a:gd name="adj" fmla="val 6077"/>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42" name="TextBox 41"/>
            <p:cNvSpPr txBox="1"/>
            <p:nvPr/>
          </p:nvSpPr>
          <p:spPr>
            <a:xfrm>
              <a:off x="3547634" y="2999123"/>
              <a:ext cx="1980831" cy="346249"/>
            </a:xfrm>
            <a:prstGeom prst="rect">
              <a:avLst/>
            </a:prstGeom>
            <a:noFill/>
          </p:spPr>
          <p:txBody>
            <a:bodyPr wrap="none" rtlCol="0">
              <a:spAutoFit/>
            </a:bodyPr>
            <a:lstStyle/>
            <a:p>
              <a:pPr algn="ctr" defTabSz="609585"/>
              <a:r>
                <a:rPr lang="en-US" sz="2400" dirty="0">
                  <a:solidFill>
                    <a:srgbClr val="FFFFFF"/>
                  </a:solidFill>
                  <a:latin typeface="HVD Comic Serif Pro"/>
                  <a:cs typeface="HVD Comic Serif Pro"/>
                </a:rPr>
                <a:t>Where we get £</a:t>
              </a:r>
            </a:p>
          </p:txBody>
        </p:sp>
      </p:grpSp>
      <p:grpSp>
        <p:nvGrpSpPr>
          <p:cNvPr id="6" name="Group 5"/>
          <p:cNvGrpSpPr/>
          <p:nvPr/>
        </p:nvGrpSpPr>
        <p:grpSpPr>
          <a:xfrm>
            <a:off x="1025119" y="2181007"/>
            <a:ext cx="2393662" cy="694957"/>
            <a:chOff x="791643" y="1610802"/>
            <a:chExt cx="1795246" cy="521218"/>
          </a:xfrm>
        </p:grpSpPr>
        <p:sp>
          <p:nvSpPr>
            <p:cNvPr id="25" name="Rounded Rectangle 24"/>
            <p:cNvSpPr/>
            <p:nvPr/>
          </p:nvSpPr>
          <p:spPr>
            <a:xfrm rot="21430631">
              <a:off x="791643" y="1610802"/>
              <a:ext cx="1795246" cy="505180"/>
            </a:xfrm>
            <a:prstGeom prst="roundRect">
              <a:avLst>
                <a:gd name="adj" fmla="val 6077"/>
              </a:avLst>
            </a:prstGeom>
            <a:solidFill>
              <a:srgbClr val="E6148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45" name="TextBox 44"/>
            <p:cNvSpPr txBox="1"/>
            <p:nvPr/>
          </p:nvSpPr>
          <p:spPr>
            <a:xfrm rot="21430631">
              <a:off x="956980" y="1693439"/>
              <a:ext cx="1447753" cy="438581"/>
            </a:xfrm>
            <a:prstGeom prst="rect">
              <a:avLst/>
            </a:prstGeom>
            <a:noFill/>
          </p:spPr>
          <p:txBody>
            <a:bodyPr wrap="none" rtlCol="0">
              <a:spAutoFit/>
            </a:bodyPr>
            <a:lstStyle/>
            <a:p>
              <a:pPr algn="ctr" defTabSz="609585"/>
              <a:r>
                <a:rPr lang="en-US" sz="3200" dirty="0">
                  <a:solidFill>
                    <a:prstClr val="white"/>
                  </a:solidFill>
                  <a:latin typeface="HVD Comic Serif Pro"/>
                  <a:cs typeface="HVD Comic Serif Pro"/>
                </a:rPr>
                <a:t>EARN IT</a:t>
              </a:r>
            </a:p>
          </p:txBody>
        </p:sp>
      </p:grpSp>
      <p:pic>
        <p:nvPicPr>
          <p:cNvPr id="61" name="Google Shape;400;p47">
            <a:extLst>
              <a:ext uri="{FF2B5EF4-FFF2-40B4-BE49-F238E27FC236}">
                <a16:creationId xmlns:a16="http://schemas.microsoft.com/office/drawing/2014/main" id="{F198D776-443A-604C-99A7-3E428E3EB638}"/>
              </a:ext>
            </a:extLst>
          </p:cNvPr>
          <p:cNvPicPr preferRelativeResize="0"/>
          <p:nvPr/>
        </p:nvPicPr>
        <p:blipFill rotWithShape="1">
          <a:blip r:embed="rId8">
            <a:alphaModFix/>
          </a:blip>
          <a:srcRect/>
          <a:stretch/>
        </p:blipFill>
        <p:spPr>
          <a:xfrm>
            <a:off x="9319990" y="524256"/>
            <a:ext cx="965684" cy="1758989"/>
          </a:xfrm>
          <a:prstGeom prst="rect">
            <a:avLst/>
          </a:prstGeom>
          <a:noFill/>
          <a:ln>
            <a:noFill/>
          </a:ln>
          <a:effectLst>
            <a:outerShdw blurRad="50800" dist="38100" dir="2700000" algn="tl" rotWithShape="0">
              <a:prstClr val="black">
                <a:alpha val="20000"/>
              </a:prstClr>
            </a:outerShdw>
          </a:effectLst>
        </p:spPr>
      </p:pic>
      <p:pic>
        <p:nvPicPr>
          <p:cNvPr id="10" name="Picture 9">
            <a:extLst>
              <a:ext uri="{FF2B5EF4-FFF2-40B4-BE49-F238E27FC236}">
                <a16:creationId xmlns:a16="http://schemas.microsoft.com/office/drawing/2014/main" id="{AADBF794-F34A-CE4E-8365-5A1AE49853A7}"/>
              </a:ext>
            </a:extLst>
          </p:cNvPr>
          <p:cNvPicPr>
            <a:picLocks noChangeAspect="1"/>
          </p:cNvPicPr>
          <p:nvPr/>
        </p:nvPicPr>
        <p:blipFill>
          <a:blip r:embed="rId9"/>
          <a:stretch>
            <a:fillRect/>
          </a:stretch>
        </p:blipFill>
        <p:spPr>
          <a:xfrm>
            <a:off x="993504" y="490894"/>
            <a:ext cx="2614545" cy="1841229"/>
          </a:xfrm>
          <a:prstGeom prst="rect">
            <a:avLst/>
          </a:prstGeom>
          <a:effectLst>
            <a:outerShdw blurRad="50800" dist="38100" dir="2700000" algn="tl" rotWithShape="0">
              <a:prstClr val="black">
                <a:alpha val="20000"/>
              </a:prstClr>
            </a:outerShdw>
          </a:effectLst>
        </p:spPr>
      </p:pic>
      <p:grpSp>
        <p:nvGrpSpPr>
          <p:cNvPr id="46" name="Group 45">
            <a:extLst>
              <a:ext uri="{FF2B5EF4-FFF2-40B4-BE49-F238E27FC236}">
                <a16:creationId xmlns:a16="http://schemas.microsoft.com/office/drawing/2014/main" id="{F1418865-8C07-9445-A0A7-B6F7AEE7CCC5}"/>
              </a:ext>
            </a:extLst>
          </p:cNvPr>
          <p:cNvGrpSpPr/>
          <p:nvPr/>
        </p:nvGrpSpPr>
        <p:grpSpPr>
          <a:xfrm>
            <a:off x="771487" y="4012783"/>
            <a:ext cx="3065571" cy="2507987"/>
            <a:chOff x="3326102" y="-681433"/>
            <a:chExt cx="1681160" cy="449646"/>
          </a:xfrm>
        </p:grpSpPr>
        <p:sp>
          <p:nvSpPr>
            <p:cNvPr id="47" name="Rounded Rectangle 46">
              <a:extLst>
                <a:ext uri="{FF2B5EF4-FFF2-40B4-BE49-F238E27FC236}">
                  <a16:creationId xmlns:a16="http://schemas.microsoft.com/office/drawing/2014/main" id="{D425344B-EE26-8843-810C-0173C64A79CB}"/>
                </a:ext>
              </a:extLst>
            </p:cNvPr>
            <p:cNvSpPr/>
            <p:nvPr/>
          </p:nvSpPr>
          <p:spPr>
            <a:xfrm>
              <a:off x="3326102" y="-681433"/>
              <a:ext cx="1681160" cy="374300"/>
            </a:xfrm>
            <a:prstGeom prst="roundRect">
              <a:avLst>
                <a:gd name="adj" fmla="val 6077"/>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48" name="TextBox 47">
              <a:extLst>
                <a:ext uri="{FF2B5EF4-FFF2-40B4-BE49-F238E27FC236}">
                  <a16:creationId xmlns:a16="http://schemas.microsoft.com/office/drawing/2014/main" id="{6F024C47-FD1A-F64F-A536-B388BD264524}"/>
                </a:ext>
              </a:extLst>
            </p:cNvPr>
            <p:cNvSpPr txBox="1"/>
            <p:nvPr/>
          </p:nvSpPr>
          <p:spPr>
            <a:xfrm>
              <a:off x="3326102" y="-645636"/>
              <a:ext cx="1658340" cy="413849"/>
            </a:xfrm>
            <a:prstGeom prst="rect">
              <a:avLst/>
            </a:prstGeom>
            <a:noFill/>
          </p:spPr>
          <p:txBody>
            <a:bodyPr wrap="square" rtlCol="0">
              <a:spAutoFit/>
            </a:bodyPr>
            <a:lstStyle/>
            <a:p>
              <a:pPr algn="ctr" defTabSz="609585"/>
              <a:r>
                <a:rPr lang="en-US" sz="2400" dirty="0">
                  <a:solidFill>
                    <a:srgbClr val="434343"/>
                  </a:solidFill>
                  <a:latin typeface="HVD Comic Serif Pro"/>
                  <a:cs typeface="HVD Comic Serif Pro"/>
                </a:rPr>
                <a:t>What is the annual salary  you would be happy with in the future?</a:t>
              </a:r>
            </a:p>
            <a:p>
              <a:pPr algn="ctr" defTabSz="609585"/>
              <a:endParaRPr lang="en-US" sz="2400" dirty="0">
                <a:solidFill>
                  <a:srgbClr val="344A9A"/>
                </a:solidFill>
                <a:latin typeface="HVD Comic Serif Pro"/>
                <a:cs typeface="HVD Comic Serif Pro"/>
              </a:endParaRPr>
            </a:p>
          </p:txBody>
        </p:sp>
      </p:grpSp>
      <p:grpSp>
        <p:nvGrpSpPr>
          <p:cNvPr id="49" name="Group 48">
            <a:extLst>
              <a:ext uri="{FF2B5EF4-FFF2-40B4-BE49-F238E27FC236}">
                <a16:creationId xmlns:a16="http://schemas.microsoft.com/office/drawing/2014/main" id="{F1418865-8C07-9445-A0A7-B6F7AEE7CCC5}"/>
              </a:ext>
            </a:extLst>
          </p:cNvPr>
          <p:cNvGrpSpPr/>
          <p:nvPr/>
        </p:nvGrpSpPr>
        <p:grpSpPr>
          <a:xfrm>
            <a:off x="4516820" y="4014402"/>
            <a:ext cx="3207576" cy="2112235"/>
            <a:chOff x="3339054" y="-700355"/>
            <a:chExt cx="1681160" cy="366876"/>
          </a:xfrm>
        </p:grpSpPr>
        <p:sp>
          <p:nvSpPr>
            <p:cNvPr id="50" name="Rounded Rectangle 49">
              <a:extLst>
                <a:ext uri="{FF2B5EF4-FFF2-40B4-BE49-F238E27FC236}">
                  <a16:creationId xmlns:a16="http://schemas.microsoft.com/office/drawing/2014/main" id="{D425344B-EE26-8843-810C-0173C64A79CB}"/>
                </a:ext>
              </a:extLst>
            </p:cNvPr>
            <p:cNvSpPr/>
            <p:nvPr/>
          </p:nvSpPr>
          <p:spPr>
            <a:xfrm>
              <a:off x="3339054" y="-700355"/>
              <a:ext cx="1681160" cy="366876"/>
            </a:xfrm>
            <a:prstGeom prst="roundRect">
              <a:avLst>
                <a:gd name="adj" fmla="val 6077"/>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51" name="TextBox 50">
              <a:extLst>
                <a:ext uri="{FF2B5EF4-FFF2-40B4-BE49-F238E27FC236}">
                  <a16:creationId xmlns:a16="http://schemas.microsoft.com/office/drawing/2014/main" id="{6F024C47-FD1A-F64F-A536-B388BD264524}"/>
                </a:ext>
              </a:extLst>
            </p:cNvPr>
            <p:cNvSpPr txBox="1"/>
            <p:nvPr/>
          </p:nvSpPr>
          <p:spPr>
            <a:xfrm>
              <a:off x="3415998" y="-659848"/>
              <a:ext cx="1488549" cy="325640"/>
            </a:xfrm>
            <a:prstGeom prst="rect">
              <a:avLst/>
            </a:prstGeom>
            <a:noFill/>
          </p:spPr>
          <p:txBody>
            <a:bodyPr wrap="square" rtlCol="0">
              <a:spAutoFit/>
            </a:bodyPr>
            <a:lstStyle/>
            <a:p>
              <a:pPr algn="ctr" defTabSz="609585"/>
              <a:r>
                <a:rPr lang="en-US" sz="2400" dirty="0">
                  <a:solidFill>
                    <a:srgbClr val="434343"/>
                  </a:solidFill>
                  <a:latin typeface="HVD Comic Serif Pro"/>
                  <a:cs typeface="HVD Comic Serif Pro"/>
                </a:rPr>
                <a:t>What are the things you actually NEED money for?</a:t>
              </a:r>
            </a:p>
            <a:p>
              <a:pPr algn="ctr" defTabSz="609585"/>
              <a:endParaRPr lang="en-US" sz="2400" dirty="0">
                <a:solidFill>
                  <a:srgbClr val="344A9A"/>
                </a:solidFill>
                <a:latin typeface="HVD Comic Serif Pro"/>
                <a:cs typeface="HVD Comic Serif Pro"/>
              </a:endParaRPr>
            </a:p>
          </p:txBody>
        </p:sp>
      </p:grpSp>
      <p:grpSp>
        <p:nvGrpSpPr>
          <p:cNvPr id="52" name="Group 51">
            <a:extLst>
              <a:ext uri="{FF2B5EF4-FFF2-40B4-BE49-F238E27FC236}">
                <a16:creationId xmlns:a16="http://schemas.microsoft.com/office/drawing/2014/main" id="{F1418865-8C07-9445-A0A7-B6F7AEE7CCC5}"/>
              </a:ext>
            </a:extLst>
          </p:cNvPr>
          <p:cNvGrpSpPr/>
          <p:nvPr/>
        </p:nvGrpSpPr>
        <p:grpSpPr>
          <a:xfrm>
            <a:off x="8298805" y="4010148"/>
            <a:ext cx="3144475" cy="2116489"/>
            <a:chOff x="3339054" y="-700355"/>
            <a:chExt cx="1681160" cy="398603"/>
          </a:xfrm>
        </p:grpSpPr>
        <p:sp>
          <p:nvSpPr>
            <p:cNvPr id="53" name="Rounded Rectangle 52">
              <a:extLst>
                <a:ext uri="{FF2B5EF4-FFF2-40B4-BE49-F238E27FC236}">
                  <a16:creationId xmlns:a16="http://schemas.microsoft.com/office/drawing/2014/main" id="{D425344B-EE26-8843-810C-0173C64A79CB}"/>
                </a:ext>
              </a:extLst>
            </p:cNvPr>
            <p:cNvSpPr/>
            <p:nvPr/>
          </p:nvSpPr>
          <p:spPr>
            <a:xfrm>
              <a:off x="3339054" y="-700355"/>
              <a:ext cx="1681160" cy="398603"/>
            </a:xfrm>
            <a:prstGeom prst="roundRect">
              <a:avLst>
                <a:gd name="adj" fmla="val 6077"/>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sz="2400">
                <a:solidFill>
                  <a:prstClr val="white"/>
                </a:solidFill>
              </a:endParaRPr>
            </a:p>
          </p:txBody>
        </p:sp>
        <p:sp>
          <p:nvSpPr>
            <p:cNvPr id="54" name="TextBox 53">
              <a:extLst>
                <a:ext uri="{FF2B5EF4-FFF2-40B4-BE49-F238E27FC236}">
                  <a16:creationId xmlns:a16="http://schemas.microsoft.com/office/drawing/2014/main" id="{6F024C47-FD1A-F64F-A536-B388BD264524}"/>
                </a:ext>
              </a:extLst>
            </p:cNvPr>
            <p:cNvSpPr txBox="1"/>
            <p:nvPr/>
          </p:nvSpPr>
          <p:spPr>
            <a:xfrm>
              <a:off x="3415998" y="-652445"/>
              <a:ext cx="1488549" cy="295617"/>
            </a:xfrm>
            <a:prstGeom prst="rect">
              <a:avLst/>
            </a:prstGeom>
            <a:noFill/>
          </p:spPr>
          <p:txBody>
            <a:bodyPr wrap="square" rtlCol="0">
              <a:spAutoFit/>
            </a:bodyPr>
            <a:lstStyle/>
            <a:p>
              <a:pPr algn="ctr" defTabSz="609585">
                <a:buClr>
                  <a:prstClr val="black"/>
                </a:buClr>
                <a:buSzPts val="1875"/>
              </a:pPr>
              <a:r>
                <a:rPr lang="en-GB" sz="2400" dirty="0">
                  <a:solidFill>
                    <a:srgbClr val="434343"/>
                  </a:solidFill>
                  <a:latin typeface="HVD Comic Serif Pro"/>
                  <a:cs typeface="HVD Comic Serif Pro"/>
                </a:rPr>
                <a:t>Do you think it’s important to have savings and if so why?</a:t>
              </a:r>
            </a:p>
          </p:txBody>
        </p:sp>
      </p:grpSp>
      <p:pic>
        <p:nvPicPr>
          <p:cNvPr id="43" name="Picture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340524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par>
                          <p:cTn id="23" fill="hold">
                            <p:stCondLst>
                              <p:cond delay="1500"/>
                            </p:stCondLst>
                            <p:childTnLst>
                              <p:par>
                                <p:cTn id="24" presetID="49" presetClass="entr" presetSubtype="0" decel="10000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ppt_w</p:attrName>
                                        </p:attrNameLst>
                                      </p:cBhvr>
                                      <p:tavLst>
                                        <p:tav tm="0">
                                          <p:val>
                                            <p:fltVal val="0"/>
                                          </p:val>
                                        </p:tav>
                                        <p:tav tm="100000">
                                          <p:val>
                                            <p:strVal val="#ppt_w"/>
                                          </p:val>
                                        </p:tav>
                                      </p:tavLst>
                                    </p:anim>
                                    <p:anim calcmode="lin" valueType="num">
                                      <p:cBhvr>
                                        <p:cTn id="27" dur="500" fill="hold"/>
                                        <p:tgtEl>
                                          <p:spTgt spid="46"/>
                                        </p:tgtEl>
                                        <p:attrNameLst>
                                          <p:attrName>ppt_h</p:attrName>
                                        </p:attrNameLst>
                                      </p:cBhvr>
                                      <p:tavLst>
                                        <p:tav tm="0">
                                          <p:val>
                                            <p:fltVal val="0"/>
                                          </p:val>
                                        </p:tav>
                                        <p:tav tm="100000">
                                          <p:val>
                                            <p:strVal val="#ppt_h"/>
                                          </p:val>
                                        </p:tav>
                                      </p:tavLst>
                                    </p:anim>
                                    <p:anim calcmode="lin" valueType="num">
                                      <p:cBhvr>
                                        <p:cTn id="28" dur="500" fill="hold"/>
                                        <p:tgtEl>
                                          <p:spTgt spid="46"/>
                                        </p:tgtEl>
                                        <p:attrNameLst>
                                          <p:attrName>style.rotation</p:attrName>
                                        </p:attrNameLst>
                                      </p:cBhvr>
                                      <p:tavLst>
                                        <p:tav tm="0">
                                          <p:val>
                                            <p:fltVal val="360"/>
                                          </p:val>
                                        </p:tav>
                                        <p:tav tm="100000">
                                          <p:val>
                                            <p:fltVal val="0"/>
                                          </p:val>
                                        </p:tav>
                                      </p:tavLst>
                                    </p:anim>
                                    <p:animEffect transition="in" filter="fade">
                                      <p:cBhvr>
                                        <p:cTn id="29" dur="500"/>
                                        <p:tgtEl>
                                          <p:spTgt spid="46"/>
                                        </p:tgtEl>
                                      </p:cBhvr>
                                    </p:animEffect>
                                  </p:childTnLst>
                                </p:cTn>
                              </p:par>
                            </p:childTnLst>
                          </p:cTn>
                        </p:par>
                      </p:childTnLst>
                    </p:cTn>
                  </p:par>
                  <p:par>
                    <p:cTn id="30" fill="hold">
                      <p:stCondLst>
                        <p:cond delay="indefinite"/>
                      </p:stCondLst>
                      <p:childTnLst>
                        <p:par>
                          <p:cTn id="31" fill="hold">
                            <p:stCondLst>
                              <p:cond delay="0"/>
                            </p:stCondLst>
                            <p:childTnLst>
                              <p:par>
                                <p:cTn id="32" presetID="49" presetClass="entr" presetSubtype="0" decel="10000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 calcmode="lin" valueType="num">
                                      <p:cBhvr>
                                        <p:cTn id="36" dur="500" fill="hold"/>
                                        <p:tgtEl>
                                          <p:spTgt spid="22"/>
                                        </p:tgtEl>
                                        <p:attrNameLst>
                                          <p:attrName>style.rotation</p:attrName>
                                        </p:attrNameLst>
                                      </p:cBhvr>
                                      <p:tavLst>
                                        <p:tav tm="0">
                                          <p:val>
                                            <p:fltVal val="360"/>
                                          </p:val>
                                        </p:tav>
                                        <p:tav tm="100000">
                                          <p:val>
                                            <p:fltVal val="0"/>
                                          </p:val>
                                        </p:tav>
                                      </p:tavLst>
                                    </p:anim>
                                    <p:animEffect transition="in" filter="fade">
                                      <p:cBhvr>
                                        <p:cTn id="37" dur="500"/>
                                        <p:tgtEl>
                                          <p:spTgt spid="22"/>
                                        </p:tgtEl>
                                      </p:cBhvr>
                                    </p:animEffect>
                                  </p:childTnLst>
                                </p:cTn>
                              </p:par>
                            </p:childTnLst>
                          </p:cTn>
                        </p:par>
                        <p:par>
                          <p:cTn id="38" fill="hold">
                            <p:stCondLst>
                              <p:cond delay="500"/>
                            </p:stCondLst>
                            <p:childTnLst>
                              <p:par>
                                <p:cTn id="39" presetID="1"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par>
                          <p:cTn id="41" fill="hold">
                            <p:stCondLst>
                              <p:cond delay="500"/>
                            </p:stCondLst>
                            <p:childTnLst>
                              <p:par>
                                <p:cTn id="42" presetID="12" presetClass="entr" presetSubtype="4"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childTnLst>
                          </p:cTn>
                        </p:par>
                        <p:par>
                          <p:cTn id="46" fill="hold">
                            <p:stCondLst>
                              <p:cond delay="1000"/>
                            </p:stCondLst>
                            <p:childTnLst>
                              <p:par>
                                <p:cTn id="47" presetID="12" presetClass="entr" presetSubtype="8"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p:tgtEl>
                                          <p:spTgt spid="27"/>
                                        </p:tgtEl>
                                        <p:attrNameLst>
                                          <p:attrName>ppt_x</p:attrName>
                                        </p:attrNameLst>
                                      </p:cBhvr>
                                      <p:tavLst>
                                        <p:tav tm="0">
                                          <p:val>
                                            <p:strVal val="#ppt_x-#ppt_w*1.125000"/>
                                          </p:val>
                                        </p:tav>
                                        <p:tav tm="100000">
                                          <p:val>
                                            <p:strVal val="#ppt_x"/>
                                          </p:val>
                                        </p:tav>
                                      </p:tavLst>
                                    </p:anim>
                                    <p:animEffect transition="in" filter="wipe(right)">
                                      <p:cBhvr>
                                        <p:cTn id="50" dur="500"/>
                                        <p:tgtEl>
                                          <p:spTgt spid="27"/>
                                        </p:tgtEl>
                                      </p:cBhvr>
                                    </p:animEffect>
                                  </p:childTnLst>
                                </p:cTn>
                              </p:par>
                            </p:childTnLst>
                          </p:cTn>
                        </p:par>
                        <p:par>
                          <p:cTn id="51" fill="hold">
                            <p:stCondLst>
                              <p:cond delay="1500"/>
                            </p:stCondLst>
                            <p:childTnLst>
                              <p:par>
                                <p:cTn id="52" presetID="49" presetClass="entr" presetSubtype="0" decel="100000"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 calcmode="lin" valueType="num">
                                      <p:cBhvr>
                                        <p:cTn id="56" dur="500" fill="hold"/>
                                        <p:tgtEl>
                                          <p:spTgt spid="49"/>
                                        </p:tgtEl>
                                        <p:attrNameLst>
                                          <p:attrName>style.rotation</p:attrName>
                                        </p:attrNameLst>
                                      </p:cBhvr>
                                      <p:tavLst>
                                        <p:tav tm="0">
                                          <p:val>
                                            <p:fltVal val="360"/>
                                          </p:val>
                                        </p:tav>
                                        <p:tav tm="100000">
                                          <p:val>
                                            <p:fltVal val="0"/>
                                          </p:val>
                                        </p:tav>
                                      </p:tavLst>
                                    </p:anim>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 calcmode="lin" valueType="num">
                                      <p:cBhvr>
                                        <p:cTn id="64" dur="500" fill="hold"/>
                                        <p:tgtEl>
                                          <p:spTgt spid="61"/>
                                        </p:tgtEl>
                                        <p:attrNameLst>
                                          <p:attrName>style.rotation</p:attrName>
                                        </p:attrNameLst>
                                      </p:cBhvr>
                                      <p:tavLst>
                                        <p:tav tm="0">
                                          <p:val>
                                            <p:fltVal val="360"/>
                                          </p:val>
                                        </p:tav>
                                        <p:tav tm="100000">
                                          <p:val>
                                            <p:fltVal val="0"/>
                                          </p:val>
                                        </p:tav>
                                      </p:tavLst>
                                    </p:anim>
                                    <p:animEffect transition="in" filter="fade">
                                      <p:cBhvr>
                                        <p:cTn id="65" dur="500"/>
                                        <p:tgtEl>
                                          <p:spTgt spid="61"/>
                                        </p:tgtEl>
                                      </p:cBhvr>
                                    </p:animEffect>
                                  </p:childTnLst>
                                </p:cTn>
                              </p:par>
                            </p:childTnLst>
                          </p:cTn>
                        </p:par>
                        <p:par>
                          <p:cTn id="66" fill="hold">
                            <p:stCondLst>
                              <p:cond delay="500"/>
                            </p:stCondLst>
                            <p:childTnLst>
                              <p:par>
                                <p:cTn id="67" presetID="1" presetClass="entr" presetSubtype="0"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childTnLst>
                          </p:cTn>
                        </p:par>
                        <p:par>
                          <p:cTn id="69" fill="hold">
                            <p:stCondLst>
                              <p:cond delay="500"/>
                            </p:stCondLst>
                            <p:childTnLst>
                              <p:par>
                                <p:cTn id="70" presetID="12" presetClass="entr" presetSubtype="4"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p:tgtEl>
                                          <p:spTgt spid="37"/>
                                        </p:tgtEl>
                                        <p:attrNameLst>
                                          <p:attrName>ppt_y</p:attrName>
                                        </p:attrNameLst>
                                      </p:cBhvr>
                                      <p:tavLst>
                                        <p:tav tm="0">
                                          <p:val>
                                            <p:strVal val="#ppt_y+#ppt_h*1.125000"/>
                                          </p:val>
                                        </p:tav>
                                        <p:tav tm="100000">
                                          <p:val>
                                            <p:strVal val="#ppt_y"/>
                                          </p:val>
                                        </p:tav>
                                      </p:tavLst>
                                    </p:anim>
                                    <p:animEffect transition="in" filter="wipe(up)">
                                      <p:cBhvr>
                                        <p:cTn id="73" dur="500"/>
                                        <p:tgtEl>
                                          <p:spTgt spid="37"/>
                                        </p:tgtEl>
                                      </p:cBhvr>
                                    </p:animEffect>
                                  </p:childTnLst>
                                </p:cTn>
                              </p:par>
                            </p:childTnLst>
                          </p:cTn>
                        </p:par>
                        <p:par>
                          <p:cTn id="74" fill="hold">
                            <p:stCondLst>
                              <p:cond delay="1000"/>
                            </p:stCondLst>
                            <p:childTnLst>
                              <p:par>
                                <p:cTn id="75" presetID="12" presetClass="entr" presetSubtype="8"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additive="base">
                                        <p:cTn id="77" dur="500"/>
                                        <p:tgtEl>
                                          <p:spTgt spid="34"/>
                                        </p:tgtEl>
                                        <p:attrNameLst>
                                          <p:attrName>ppt_x</p:attrName>
                                        </p:attrNameLst>
                                      </p:cBhvr>
                                      <p:tavLst>
                                        <p:tav tm="0">
                                          <p:val>
                                            <p:strVal val="#ppt_x-#ppt_w*1.125000"/>
                                          </p:val>
                                        </p:tav>
                                        <p:tav tm="100000">
                                          <p:val>
                                            <p:strVal val="#ppt_x"/>
                                          </p:val>
                                        </p:tav>
                                      </p:tavLst>
                                    </p:anim>
                                    <p:animEffect transition="in" filter="wipe(right)">
                                      <p:cBhvr>
                                        <p:cTn id="78" dur="500"/>
                                        <p:tgtEl>
                                          <p:spTgt spid="34"/>
                                        </p:tgtEl>
                                      </p:cBhvr>
                                    </p:animEffect>
                                  </p:childTnLst>
                                </p:cTn>
                              </p:par>
                            </p:childTnLst>
                          </p:cTn>
                        </p:par>
                        <p:par>
                          <p:cTn id="79" fill="hold">
                            <p:stCondLst>
                              <p:cond delay="1500"/>
                            </p:stCondLst>
                            <p:childTnLst>
                              <p:par>
                                <p:cTn id="80" presetID="49" presetClass="entr" presetSubtype="0" decel="100000"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 calcmode="lin" valueType="num">
                                      <p:cBhvr>
                                        <p:cTn id="84" dur="500" fill="hold"/>
                                        <p:tgtEl>
                                          <p:spTgt spid="52"/>
                                        </p:tgtEl>
                                        <p:attrNameLst>
                                          <p:attrName>style.rotation</p:attrName>
                                        </p:attrNameLst>
                                      </p:cBhvr>
                                      <p:tavLst>
                                        <p:tav tm="0">
                                          <p:val>
                                            <p:fltVal val="360"/>
                                          </p:val>
                                        </p:tav>
                                        <p:tav tm="100000">
                                          <p:val>
                                            <p:fltVal val="0"/>
                                          </p:val>
                                        </p:tav>
                                      </p:tavLst>
                                    </p:anim>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oogle Shape;644;p62" descr="halftone - grey.tif"/>
          <p:cNvPicPr preferRelativeResize="0"/>
          <p:nvPr/>
        </p:nvPicPr>
        <p:blipFill rotWithShape="1">
          <a:blip r:embed="rId2">
            <a:alphaModFix amt="10000"/>
          </a:blip>
          <a:srcRect/>
          <a:stretch/>
        </p:blipFill>
        <p:spPr>
          <a:xfrm rot="18264883">
            <a:off x="-517380" y="91847"/>
            <a:ext cx="5681472" cy="6478016"/>
          </a:xfrm>
          <a:prstGeom prst="rect">
            <a:avLst/>
          </a:prstGeom>
          <a:noFill/>
          <a:ln>
            <a:noFill/>
          </a:ln>
        </p:spPr>
      </p:pic>
      <p:pic>
        <p:nvPicPr>
          <p:cNvPr id="43" name="Google Shape;644;p62" descr="halftone - grey.tif"/>
          <p:cNvPicPr preferRelativeResize="0"/>
          <p:nvPr/>
        </p:nvPicPr>
        <p:blipFill rotWithShape="1">
          <a:blip r:embed="rId2">
            <a:alphaModFix amt="10000"/>
          </a:blip>
          <a:srcRect/>
          <a:stretch/>
        </p:blipFill>
        <p:spPr>
          <a:xfrm rot="3824383">
            <a:off x="7600357" y="338149"/>
            <a:ext cx="5681472" cy="6478016"/>
          </a:xfrm>
          <a:prstGeom prst="rect">
            <a:avLst/>
          </a:prstGeom>
          <a:noFill/>
          <a:ln>
            <a:noFill/>
          </a:ln>
        </p:spPr>
      </p:pic>
      <p:sp>
        <p:nvSpPr>
          <p:cNvPr id="35" name="Freeform 34"/>
          <p:cNvSpPr/>
          <p:nvPr/>
        </p:nvSpPr>
        <p:spPr>
          <a:xfrm>
            <a:off x="1776376" y="2001213"/>
            <a:ext cx="8752139" cy="2856537"/>
          </a:xfrm>
          <a:custGeom>
            <a:avLst/>
            <a:gdLst>
              <a:gd name="connsiteX0" fmla="*/ 0 w 7504545"/>
              <a:gd name="connsiteY0" fmla="*/ 0 h 2917152"/>
              <a:gd name="connsiteX1" fmla="*/ 7427575 w 7504545"/>
              <a:gd name="connsiteY1" fmla="*/ 7697 h 2917152"/>
              <a:gd name="connsiteX2" fmla="*/ 7504545 w 7504545"/>
              <a:gd name="connsiteY2" fmla="*/ 2917152 h 2917152"/>
              <a:gd name="connsiteX3" fmla="*/ 23091 w 7504545"/>
              <a:gd name="connsiteY3" fmla="*/ 2886364 h 2917152"/>
              <a:gd name="connsiteX4" fmla="*/ 0 w 7504545"/>
              <a:gd name="connsiteY4" fmla="*/ 0 h 291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4545" h="2917152">
                <a:moveTo>
                  <a:pt x="0" y="0"/>
                </a:moveTo>
                <a:lnTo>
                  <a:pt x="7427575" y="7697"/>
                </a:lnTo>
                <a:lnTo>
                  <a:pt x="7504545" y="2917152"/>
                </a:lnTo>
                <a:lnTo>
                  <a:pt x="23091" y="2886364"/>
                </a:lnTo>
                <a:lnTo>
                  <a:pt x="0" y="0"/>
                </a:lnTo>
                <a:close/>
              </a:path>
            </a:pathLst>
          </a:custGeom>
          <a:solidFill>
            <a:srgbClr val="7996C2"/>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pSp>
        <p:nvGrpSpPr>
          <p:cNvPr id="5" name="Group 4"/>
          <p:cNvGrpSpPr/>
          <p:nvPr/>
        </p:nvGrpSpPr>
        <p:grpSpPr>
          <a:xfrm>
            <a:off x="2886075" y="949776"/>
            <a:ext cx="6600825" cy="1386104"/>
            <a:chOff x="2409915" y="361950"/>
            <a:chExt cx="4242837" cy="1039578"/>
          </a:xfrm>
          <a:solidFill>
            <a:srgbClr val="E0007E"/>
          </a:solidFill>
        </p:grpSpPr>
        <p:sp>
          <p:nvSpPr>
            <p:cNvPr id="2" name="Freeform 1"/>
            <p:cNvSpPr/>
            <p:nvPr/>
          </p:nvSpPr>
          <p:spPr>
            <a:xfrm>
              <a:off x="2409915" y="361950"/>
              <a:ext cx="4242837" cy="1039578"/>
            </a:xfrm>
            <a:custGeom>
              <a:avLst/>
              <a:gdLst>
                <a:gd name="connsiteX0" fmla="*/ 0 w 9506424"/>
                <a:gd name="connsiteY0" fmla="*/ 0 h 1680296"/>
                <a:gd name="connsiteX1" fmla="*/ 3335587 w 9506424"/>
                <a:gd name="connsiteY1" fmla="*/ 38480 h 1680296"/>
                <a:gd name="connsiteX2" fmla="*/ 7453755 w 9506424"/>
                <a:gd name="connsiteY2" fmla="*/ 12827 h 1680296"/>
                <a:gd name="connsiteX3" fmla="*/ 9506424 w 9506424"/>
                <a:gd name="connsiteY3" fmla="*/ 0 h 1680296"/>
                <a:gd name="connsiteX4" fmla="*/ 9506424 w 9506424"/>
                <a:gd name="connsiteY4" fmla="*/ 1680296 h 1680296"/>
                <a:gd name="connsiteX5" fmla="*/ 4875089 w 9506424"/>
                <a:gd name="connsiteY5" fmla="*/ 1628989 h 1680296"/>
                <a:gd name="connsiteX6" fmla="*/ 3335587 w 9506424"/>
                <a:gd name="connsiteY6" fmla="*/ 1667469 h 1680296"/>
                <a:gd name="connsiteX7" fmla="*/ 1321406 w 9506424"/>
                <a:gd name="connsiteY7" fmla="*/ 1616162 h 1680296"/>
                <a:gd name="connsiteX8" fmla="*/ 38487 w 9506424"/>
                <a:gd name="connsiteY8" fmla="*/ 1641816 h 1680296"/>
                <a:gd name="connsiteX9" fmla="*/ 0 w 9506424"/>
                <a:gd name="connsiteY9" fmla="*/ 0 h 16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06424" h="1680296">
                  <a:moveTo>
                    <a:pt x="0" y="0"/>
                  </a:moveTo>
                  <a:lnTo>
                    <a:pt x="3335587" y="38480"/>
                  </a:lnTo>
                  <a:lnTo>
                    <a:pt x="7453755" y="12827"/>
                  </a:lnTo>
                  <a:lnTo>
                    <a:pt x="9506424" y="0"/>
                  </a:lnTo>
                  <a:lnTo>
                    <a:pt x="9506424" y="1680296"/>
                  </a:lnTo>
                  <a:lnTo>
                    <a:pt x="4875089" y="1628989"/>
                  </a:lnTo>
                  <a:lnTo>
                    <a:pt x="3335587" y="1667469"/>
                  </a:lnTo>
                  <a:lnTo>
                    <a:pt x="1321406" y="1616162"/>
                  </a:lnTo>
                  <a:lnTo>
                    <a:pt x="38487" y="1641816"/>
                  </a:lnTo>
                  <a:lnTo>
                    <a:pt x="0" y="0"/>
                  </a:lnTo>
                  <a:close/>
                </a:path>
              </a:pathLst>
            </a:custGeom>
            <a:grp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 name="TextBox 2"/>
            <p:cNvSpPr txBox="1"/>
            <p:nvPr/>
          </p:nvSpPr>
          <p:spPr>
            <a:xfrm>
              <a:off x="3585000" y="584530"/>
              <a:ext cx="1974021" cy="623248"/>
            </a:xfrm>
            <a:prstGeom prst="rect">
              <a:avLst/>
            </a:prstGeom>
            <a:grpFill/>
          </p:spPr>
          <p:txBody>
            <a:bodyPr wrap="none" rtlCol="0" anchor="ctr">
              <a:spAutoFit/>
            </a:bodyPr>
            <a:lstStyle/>
            <a:p>
              <a:pPr algn="ctr"/>
              <a:r>
                <a:rPr lang="en-GB" sz="4800" dirty="0">
                  <a:solidFill>
                    <a:schemeClr val="bg1"/>
                  </a:solidFill>
                  <a:latin typeface="HVD Comic Serif Pro"/>
                  <a:cs typeface="HVD Comic Serif Pro"/>
                </a:rPr>
                <a:t>Earnings</a:t>
              </a:r>
              <a:endParaRPr lang="en-US" sz="4800" dirty="0">
                <a:solidFill>
                  <a:schemeClr val="bg1"/>
                </a:solidFill>
                <a:latin typeface="HVD Comic Serif Pro"/>
                <a:cs typeface="HVD Comic Serif Pro"/>
              </a:endParaRPr>
            </a:p>
          </p:txBody>
        </p:sp>
      </p:grpSp>
      <p:sp>
        <p:nvSpPr>
          <p:cNvPr id="30" name="TextBox 29"/>
          <p:cNvSpPr txBox="1"/>
          <p:nvPr/>
        </p:nvSpPr>
        <p:spPr>
          <a:xfrm>
            <a:off x="2323356" y="2457952"/>
            <a:ext cx="7671018" cy="2062103"/>
          </a:xfrm>
          <a:prstGeom prst="rect">
            <a:avLst/>
          </a:prstGeom>
          <a:noFill/>
        </p:spPr>
        <p:txBody>
          <a:bodyPr wrap="square" rtlCol="0">
            <a:spAutoFit/>
          </a:bodyPr>
          <a:lstStyle/>
          <a:p>
            <a:pPr algn="ctr">
              <a:buClr>
                <a:srgbClr val="FFFF00"/>
              </a:buClr>
            </a:pPr>
            <a:r>
              <a:rPr lang="en-US" sz="3200" dirty="0">
                <a:solidFill>
                  <a:schemeClr val="bg1"/>
                </a:solidFill>
                <a:latin typeface="HVD Comic Serif Pro"/>
                <a:cs typeface="HVD Comic Serif Pro"/>
              </a:rPr>
              <a:t>The next sides are people who earn around £150,000 but can you guess who earns it in a day, a week, a month or a year?</a:t>
            </a:r>
          </a:p>
        </p:txBody>
      </p:sp>
      <p:pic>
        <p:nvPicPr>
          <p:cNvPr id="37" name="Picture 36" descr="pound coins 3 - 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128" y="0"/>
            <a:ext cx="2807216" cy="1406515"/>
          </a:xfrm>
          <a:prstGeom prst="rect">
            <a:avLst/>
          </a:prstGeom>
          <a:effectLst>
            <a:outerShdw blurRad="50800" dist="38100" dir="2700000" algn="tl" rotWithShape="0">
              <a:prstClr val="black">
                <a:alpha val="24000"/>
              </a:prstClr>
            </a:outerShdw>
          </a:effec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2288168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Google Shape;644;p62" descr="halftone - grey.tif">
            <a:extLst>
              <a:ext uri="{FF2B5EF4-FFF2-40B4-BE49-F238E27FC236}">
                <a16:creationId xmlns:a16="http://schemas.microsoft.com/office/drawing/2014/main" id="{9C3B0A4A-504D-2C4D-BDE4-05ABD0C934D5}"/>
              </a:ext>
            </a:extLst>
          </p:cNvPr>
          <p:cNvPicPr preferRelativeResize="0"/>
          <p:nvPr/>
        </p:nvPicPr>
        <p:blipFill rotWithShape="1">
          <a:blip r:embed="rId2">
            <a:alphaModFix amt="10000"/>
          </a:blip>
          <a:srcRect/>
          <a:stretch/>
        </p:blipFill>
        <p:spPr>
          <a:xfrm rot="5961920">
            <a:off x="6691948" y="724375"/>
            <a:ext cx="4985073" cy="5683981"/>
          </a:xfrm>
          <a:prstGeom prst="rect">
            <a:avLst/>
          </a:prstGeom>
          <a:noFill/>
          <a:ln>
            <a:noFill/>
          </a:ln>
        </p:spPr>
      </p:pic>
      <p:pic>
        <p:nvPicPr>
          <p:cNvPr id="33" name="Google Shape;644;p62" descr="halftone - grey.tif">
            <a:extLst>
              <a:ext uri="{FF2B5EF4-FFF2-40B4-BE49-F238E27FC236}">
                <a16:creationId xmlns:a16="http://schemas.microsoft.com/office/drawing/2014/main" id="{6486D345-B2B9-3749-95A2-E2CA11F71DF7}"/>
              </a:ext>
            </a:extLst>
          </p:cNvPr>
          <p:cNvPicPr preferRelativeResize="0"/>
          <p:nvPr/>
        </p:nvPicPr>
        <p:blipFill rotWithShape="1">
          <a:blip r:embed="rId2">
            <a:alphaModFix amt="10000"/>
          </a:blip>
          <a:srcRect/>
          <a:stretch/>
        </p:blipFill>
        <p:spPr>
          <a:xfrm rot="16939734">
            <a:off x="438931" y="306876"/>
            <a:ext cx="4985073" cy="5683981"/>
          </a:xfrm>
          <a:prstGeom prst="rect">
            <a:avLst/>
          </a:prstGeom>
          <a:noFill/>
          <a:ln>
            <a:noFill/>
          </a:ln>
        </p:spPr>
      </p:pic>
      <p:pic>
        <p:nvPicPr>
          <p:cNvPr id="1030" name="Picture 6" descr="Image result for gary lineker"/>
          <p:cNvPicPr>
            <a:picLocks noChangeAspect="1" noChangeArrowheads="1"/>
          </p:cNvPicPr>
          <p:nvPr/>
        </p:nvPicPr>
        <p:blipFill rotWithShape="1">
          <a:blip r:embed="rId3">
            <a:extLst>
              <a:ext uri="{28A0092B-C50C-407E-A947-70E740481C1C}">
                <a14:useLocalDpi xmlns:a14="http://schemas.microsoft.com/office/drawing/2010/main" val="0"/>
              </a:ext>
            </a:extLst>
          </a:blip>
          <a:srcRect t="4014"/>
          <a:stretch/>
        </p:blipFill>
        <p:spPr bwMode="auto">
          <a:xfrm>
            <a:off x="8174055" y="4357688"/>
            <a:ext cx="3066356" cy="195860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8542995" y="136519"/>
            <a:ext cx="1943100" cy="2352675"/>
          </a:xfrm>
          <a:prstGeom prst="rect">
            <a:avLst/>
          </a:prstGeom>
        </p:spPr>
      </p:pic>
      <p:pic>
        <p:nvPicPr>
          <p:cNvPr id="1026" name="Picture 2" descr="Image result for marcus rashfor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267" y="4071923"/>
            <a:ext cx="2095500" cy="2181226"/>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2404FC00-44B6-5C49-A8E0-D2DD7DC87D9A}"/>
              </a:ext>
            </a:extLst>
          </p:cNvPr>
          <p:cNvGrpSpPr/>
          <p:nvPr/>
        </p:nvGrpSpPr>
        <p:grpSpPr>
          <a:xfrm rot="21540000">
            <a:off x="3688179" y="2499882"/>
            <a:ext cx="4815644" cy="1523362"/>
            <a:chOff x="620382" y="-80133"/>
            <a:chExt cx="4815644" cy="1523362"/>
          </a:xfrm>
          <a:effectLst>
            <a:outerShdw blurRad="50800" dist="38100" dir="2700000" algn="tl" rotWithShape="0">
              <a:prstClr val="black">
                <a:alpha val="20000"/>
              </a:prstClr>
            </a:outerShdw>
          </a:effectLst>
        </p:grpSpPr>
        <p:sp>
          <p:nvSpPr>
            <p:cNvPr id="18" name="Rounded Rectangle 17">
              <a:extLst>
                <a:ext uri="{FF2B5EF4-FFF2-40B4-BE49-F238E27FC236}">
                  <a16:creationId xmlns:a16="http://schemas.microsoft.com/office/drawing/2014/main" id="{90622E2A-AC10-4243-8831-13E03774F1D9}"/>
                </a:ext>
              </a:extLst>
            </p:cNvPr>
            <p:cNvSpPr/>
            <p:nvPr/>
          </p:nvSpPr>
          <p:spPr>
            <a:xfrm>
              <a:off x="620382" y="-80133"/>
              <a:ext cx="4815644" cy="1523362"/>
            </a:xfrm>
            <a:prstGeom prst="roundRect">
              <a:avLst>
                <a:gd name="adj" fmla="val 7226"/>
              </a:avLst>
            </a:prstGeom>
            <a:solidFill>
              <a:srgbClr val="6366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9" name="TextBox 18">
              <a:extLst>
                <a:ext uri="{FF2B5EF4-FFF2-40B4-BE49-F238E27FC236}">
                  <a16:creationId xmlns:a16="http://schemas.microsoft.com/office/drawing/2014/main" id="{BFE50A1C-074E-2B4D-B8CE-ABA63F688052}"/>
                </a:ext>
              </a:extLst>
            </p:cNvPr>
            <p:cNvSpPr txBox="1"/>
            <p:nvPr/>
          </p:nvSpPr>
          <p:spPr>
            <a:xfrm>
              <a:off x="970300" y="343234"/>
              <a:ext cx="4179029" cy="707886"/>
            </a:xfrm>
            <a:prstGeom prst="rect">
              <a:avLst/>
            </a:prstGeom>
            <a:noFill/>
          </p:spPr>
          <p:txBody>
            <a:bodyPr wrap="none" rtlCol="0">
              <a:spAutoFit/>
            </a:bodyPr>
            <a:lstStyle/>
            <a:p>
              <a:r>
                <a:rPr lang="en-GB" sz="4000" dirty="0">
                  <a:solidFill>
                    <a:prstClr val="white"/>
                  </a:solidFill>
                  <a:latin typeface="HVD Comic Serif Pro"/>
                  <a:cs typeface="HVD Comic Serif Pro"/>
                </a:rPr>
                <a:t>I earn £150,000</a:t>
              </a:r>
              <a:endParaRPr lang="en-US" sz="4000" dirty="0">
                <a:solidFill>
                  <a:prstClr val="white"/>
                </a:solidFill>
                <a:latin typeface="HVD Comic Serif Pro"/>
                <a:cs typeface="HVD Comic Serif Pro"/>
              </a:endParaRPr>
            </a:p>
          </p:txBody>
        </p:sp>
      </p:grpSp>
      <p:grpSp>
        <p:nvGrpSpPr>
          <p:cNvPr id="23" name="Group 22">
            <a:extLst>
              <a:ext uri="{FF2B5EF4-FFF2-40B4-BE49-F238E27FC236}">
                <a16:creationId xmlns:a16="http://schemas.microsoft.com/office/drawing/2014/main" id="{C164C020-CD53-1046-94D6-960A45FE2040}"/>
              </a:ext>
            </a:extLst>
          </p:cNvPr>
          <p:cNvGrpSpPr/>
          <p:nvPr/>
        </p:nvGrpSpPr>
        <p:grpSpPr>
          <a:xfrm rot="342677">
            <a:off x="7345367" y="1478389"/>
            <a:ext cx="4312375" cy="1363517"/>
            <a:chOff x="41844" y="788599"/>
            <a:chExt cx="2434593" cy="890971"/>
          </a:xfrm>
        </p:grpSpPr>
        <p:pic>
          <p:nvPicPr>
            <p:cNvPr id="24" name="Picture 23">
              <a:extLst>
                <a:ext uri="{FF2B5EF4-FFF2-40B4-BE49-F238E27FC236}">
                  <a16:creationId xmlns:a16="http://schemas.microsoft.com/office/drawing/2014/main" id="{4D8E08CB-176B-DE4B-893C-087F73D95F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540000">
              <a:off x="41844" y="788599"/>
              <a:ext cx="2434593" cy="890971"/>
            </a:xfrm>
            <a:prstGeom prst="rect">
              <a:avLst/>
            </a:prstGeom>
          </p:spPr>
        </p:pic>
        <p:sp>
          <p:nvSpPr>
            <p:cNvPr id="25" name="Rectangle 24">
              <a:extLst>
                <a:ext uri="{FF2B5EF4-FFF2-40B4-BE49-F238E27FC236}">
                  <a16:creationId xmlns:a16="http://schemas.microsoft.com/office/drawing/2014/main" id="{1BC50935-57D6-314B-B3BE-44EEE9FE7325}"/>
                </a:ext>
              </a:extLst>
            </p:cNvPr>
            <p:cNvSpPr/>
            <p:nvPr/>
          </p:nvSpPr>
          <p:spPr>
            <a:xfrm rot="21440510">
              <a:off x="246582" y="1075685"/>
              <a:ext cx="1941908" cy="298811"/>
            </a:xfrm>
            <a:prstGeom prst="rect">
              <a:avLst/>
            </a:prstGeom>
          </p:spPr>
          <p:txBody>
            <a:bodyPr wrap="square">
              <a:spAutoFit/>
            </a:bodyPr>
            <a:lstStyle/>
            <a:p>
              <a:pPr algn="ctr"/>
              <a:r>
                <a:rPr lang="en-US" sz="2800" dirty="0">
                  <a:solidFill>
                    <a:srgbClr val="FFFFFF"/>
                  </a:solidFill>
                  <a:latin typeface="HVD Comic Serif Pro"/>
                  <a:ea typeface="Arial"/>
                  <a:cs typeface="HVD Comic Serif Pro"/>
                  <a:sym typeface="Arial"/>
                </a:rPr>
                <a:t>a year</a:t>
              </a:r>
            </a:p>
          </p:txBody>
        </p:sp>
      </p:grpSp>
      <p:grpSp>
        <p:nvGrpSpPr>
          <p:cNvPr id="26" name="Group 25">
            <a:extLst>
              <a:ext uri="{FF2B5EF4-FFF2-40B4-BE49-F238E27FC236}">
                <a16:creationId xmlns:a16="http://schemas.microsoft.com/office/drawing/2014/main" id="{0C7B9E9F-9611-1148-BD76-D6D14CF13808}"/>
              </a:ext>
            </a:extLst>
          </p:cNvPr>
          <p:cNvGrpSpPr/>
          <p:nvPr/>
        </p:nvGrpSpPr>
        <p:grpSpPr>
          <a:xfrm>
            <a:off x="1200763" y="5026049"/>
            <a:ext cx="4272656" cy="1558090"/>
            <a:chOff x="545816" y="793756"/>
            <a:chExt cx="2440119" cy="889827"/>
          </a:xfrm>
        </p:grpSpPr>
        <p:pic>
          <p:nvPicPr>
            <p:cNvPr id="27" name="Picture 26">
              <a:extLst>
                <a:ext uri="{FF2B5EF4-FFF2-40B4-BE49-F238E27FC236}">
                  <a16:creationId xmlns:a16="http://schemas.microsoft.com/office/drawing/2014/main" id="{F34239F4-048C-C94B-8E8D-415874426A9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540000">
              <a:off x="545816" y="793756"/>
              <a:ext cx="2440119" cy="889827"/>
            </a:xfrm>
            <a:prstGeom prst="rect">
              <a:avLst/>
            </a:prstGeom>
          </p:spPr>
        </p:pic>
        <p:sp>
          <p:nvSpPr>
            <p:cNvPr id="28" name="Rectangle 27">
              <a:extLst>
                <a:ext uri="{FF2B5EF4-FFF2-40B4-BE49-F238E27FC236}">
                  <a16:creationId xmlns:a16="http://schemas.microsoft.com/office/drawing/2014/main" id="{723A3E2B-5CAD-2846-AA95-CDA3DBD3BEF4}"/>
                </a:ext>
              </a:extLst>
            </p:cNvPr>
            <p:cNvSpPr/>
            <p:nvPr/>
          </p:nvSpPr>
          <p:spPr>
            <a:xfrm rot="21440510">
              <a:off x="593638" y="1075620"/>
              <a:ext cx="2160543" cy="298812"/>
            </a:xfrm>
            <a:prstGeom prst="rect">
              <a:avLst/>
            </a:prstGeom>
          </p:spPr>
          <p:txBody>
            <a:bodyPr wrap="square">
              <a:spAutoFit/>
            </a:bodyPr>
            <a:lstStyle/>
            <a:p>
              <a:pPr algn="ctr"/>
              <a:r>
                <a:rPr lang="en-US" sz="2800" dirty="0">
                  <a:solidFill>
                    <a:srgbClr val="FFFFFF"/>
                  </a:solidFill>
                  <a:latin typeface="HVD Comic Serif Pro"/>
                  <a:ea typeface="Arial"/>
                  <a:cs typeface="HVD Comic Serif Pro"/>
                  <a:sym typeface="Arial"/>
                </a:rPr>
                <a:t>a week</a:t>
              </a:r>
            </a:p>
          </p:txBody>
        </p:sp>
      </p:grpSp>
      <p:grpSp>
        <p:nvGrpSpPr>
          <p:cNvPr id="29" name="Group 28">
            <a:extLst>
              <a:ext uri="{FF2B5EF4-FFF2-40B4-BE49-F238E27FC236}">
                <a16:creationId xmlns:a16="http://schemas.microsoft.com/office/drawing/2014/main" id="{7A65A75B-E8BF-E841-99C7-CB3631E37D72}"/>
              </a:ext>
            </a:extLst>
          </p:cNvPr>
          <p:cNvGrpSpPr/>
          <p:nvPr/>
        </p:nvGrpSpPr>
        <p:grpSpPr>
          <a:xfrm rot="252841">
            <a:off x="7065650" y="5062735"/>
            <a:ext cx="4689240" cy="1530988"/>
            <a:chOff x="283932" y="727239"/>
            <a:chExt cx="2678030" cy="874349"/>
          </a:xfrm>
        </p:grpSpPr>
        <p:pic>
          <p:nvPicPr>
            <p:cNvPr id="30" name="Picture 29">
              <a:extLst>
                <a:ext uri="{FF2B5EF4-FFF2-40B4-BE49-F238E27FC236}">
                  <a16:creationId xmlns:a16="http://schemas.microsoft.com/office/drawing/2014/main" id="{81E2FAD1-9AF6-1541-98F0-BDC4B9885F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540000">
              <a:off x="283932" y="727239"/>
              <a:ext cx="2678030" cy="874349"/>
            </a:xfrm>
            <a:prstGeom prst="rect">
              <a:avLst/>
            </a:prstGeom>
          </p:spPr>
        </p:pic>
        <p:sp>
          <p:nvSpPr>
            <p:cNvPr id="31" name="Rectangle 30">
              <a:extLst>
                <a:ext uri="{FF2B5EF4-FFF2-40B4-BE49-F238E27FC236}">
                  <a16:creationId xmlns:a16="http://schemas.microsoft.com/office/drawing/2014/main" id="{B636709C-C95A-C94F-BFAA-253899C01D0F}"/>
                </a:ext>
              </a:extLst>
            </p:cNvPr>
            <p:cNvSpPr/>
            <p:nvPr/>
          </p:nvSpPr>
          <p:spPr>
            <a:xfrm rot="21440510">
              <a:off x="334508" y="1024474"/>
              <a:ext cx="2363930" cy="298812"/>
            </a:xfrm>
            <a:prstGeom prst="rect">
              <a:avLst/>
            </a:prstGeom>
          </p:spPr>
          <p:txBody>
            <a:bodyPr wrap="square">
              <a:spAutoFit/>
            </a:bodyPr>
            <a:lstStyle/>
            <a:p>
              <a:pPr algn="ctr"/>
              <a:r>
                <a:rPr lang="en-US" sz="2800" dirty="0">
                  <a:solidFill>
                    <a:srgbClr val="FFFFFF"/>
                  </a:solidFill>
                  <a:latin typeface="HVD Comic Serif Pro"/>
                  <a:ea typeface="Arial"/>
                  <a:cs typeface="HVD Comic Serif Pro"/>
                  <a:sym typeface="Arial"/>
                </a:rPr>
                <a:t>a month</a:t>
              </a:r>
            </a:p>
          </p:txBody>
        </p:sp>
      </p:grpSp>
      <p:grpSp>
        <p:nvGrpSpPr>
          <p:cNvPr id="14" name="Group 13">
            <a:extLst>
              <a:ext uri="{FF2B5EF4-FFF2-40B4-BE49-F238E27FC236}">
                <a16:creationId xmlns:a16="http://schemas.microsoft.com/office/drawing/2014/main" id="{BD756A25-C978-9046-8D02-F472AAF31A59}"/>
              </a:ext>
            </a:extLst>
          </p:cNvPr>
          <p:cNvGrpSpPr/>
          <p:nvPr/>
        </p:nvGrpSpPr>
        <p:grpSpPr>
          <a:xfrm>
            <a:off x="2829196" y="-166570"/>
            <a:ext cx="6676090" cy="6698645"/>
            <a:chOff x="-410458" y="828174"/>
            <a:chExt cx="6676090" cy="6698645"/>
          </a:xfrm>
        </p:grpSpPr>
        <p:pic>
          <p:nvPicPr>
            <p:cNvPr id="15" name="Picture 14">
              <a:extLst>
                <a:ext uri="{FF2B5EF4-FFF2-40B4-BE49-F238E27FC236}">
                  <a16:creationId xmlns:a16="http://schemas.microsoft.com/office/drawing/2014/main" id="{99EE65FA-4A4F-BB40-9211-D245A468F7F0}"/>
                </a:ext>
              </a:extLst>
            </p:cNvPr>
            <p:cNvPicPr>
              <a:picLocks noChangeAspect="1"/>
            </p:cNvPicPr>
            <p:nvPr/>
          </p:nvPicPr>
          <p:blipFill>
            <a:blip r:embed="rId9"/>
            <a:stretch>
              <a:fillRect/>
            </a:stretch>
          </p:blipFill>
          <p:spPr>
            <a:xfrm>
              <a:off x="-410458" y="828174"/>
              <a:ext cx="6676090" cy="6698645"/>
            </a:xfrm>
            <a:prstGeom prst="rect">
              <a:avLst/>
            </a:prstGeom>
          </p:spPr>
        </p:pic>
        <p:sp>
          <p:nvSpPr>
            <p:cNvPr id="16" name="TextBox 15">
              <a:extLst>
                <a:ext uri="{FF2B5EF4-FFF2-40B4-BE49-F238E27FC236}">
                  <a16:creationId xmlns:a16="http://schemas.microsoft.com/office/drawing/2014/main" id="{5FFE0047-B78F-1B4F-B0AE-6B93A8E648E6}"/>
                </a:ext>
              </a:extLst>
            </p:cNvPr>
            <p:cNvSpPr txBox="1"/>
            <p:nvPr/>
          </p:nvSpPr>
          <p:spPr>
            <a:xfrm>
              <a:off x="525515" y="3755568"/>
              <a:ext cx="4422452" cy="1200329"/>
            </a:xfrm>
            <a:prstGeom prst="rect">
              <a:avLst/>
            </a:prstGeom>
            <a:noFill/>
          </p:spPr>
          <p:txBody>
            <a:bodyPr wrap="square" rtlCol="0">
              <a:spAutoFit/>
            </a:bodyPr>
            <a:lstStyle/>
            <a:p>
              <a:pPr algn="ctr">
                <a:buClr>
                  <a:srgbClr val="F2F2F2"/>
                </a:buClr>
                <a:buSzPts val="2400"/>
              </a:pPr>
              <a:r>
                <a:rPr lang="en-GB" sz="3600" dirty="0">
                  <a:solidFill>
                    <a:prstClr val="white"/>
                  </a:solidFill>
                  <a:latin typeface="HVD Comic Serif Pro" panose="02000506000000020004" pitchFamily="2" charset="77"/>
                </a:rPr>
                <a:t>Does this surprise you?</a:t>
              </a:r>
            </a:p>
          </p:txBody>
        </p:sp>
      </p:grpSp>
      <p:pic>
        <p:nvPicPr>
          <p:cNvPr id="2" name="Picture 1"/>
          <p:cNvPicPr>
            <a:picLocks noChangeAspect="1"/>
          </p:cNvPicPr>
          <p:nvPr/>
        </p:nvPicPr>
        <p:blipFill>
          <a:blip r:embed="rId10"/>
          <a:stretch>
            <a:fillRect/>
          </a:stretch>
        </p:blipFill>
        <p:spPr>
          <a:xfrm>
            <a:off x="1509211" y="241293"/>
            <a:ext cx="2143125" cy="2143125"/>
          </a:xfrm>
          <a:prstGeom prst="rect">
            <a:avLst/>
          </a:prstGeom>
        </p:spPr>
      </p:pic>
      <p:grpSp>
        <p:nvGrpSpPr>
          <p:cNvPr id="20" name="Group 19">
            <a:extLst>
              <a:ext uri="{FF2B5EF4-FFF2-40B4-BE49-F238E27FC236}">
                <a16:creationId xmlns:a16="http://schemas.microsoft.com/office/drawing/2014/main" id="{F408521B-5106-8F44-82FB-0AB0D48DA71B}"/>
              </a:ext>
            </a:extLst>
          </p:cNvPr>
          <p:cNvGrpSpPr/>
          <p:nvPr/>
        </p:nvGrpSpPr>
        <p:grpSpPr>
          <a:xfrm>
            <a:off x="654507" y="1611092"/>
            <a:ext cx="4064418" cy="1121437"/>
            <a:chOff x="1140174" y="774460"/>
            <a:chExt cx="2321194" cy="640454"/>
          </a:xfrm>
        </p:grpSpPr>
        <p:pic>
          <p:nvPicPr>
            <p:cNvPr id="21" name="Picture 20">
              <a:extLst>
                <a:ext uri="{FF2B5EF4-FFF2-40B4-BE49-F238E27FC236}">
                  <a16:creationId xmlns:a16="http://schemas.microsoft.com/office/drawing/2014/main" id="{91FA7CEA-04C3-E447-A6A5-B2099AA6894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540000">
              <a:off x="1140174" y="774460"/>
              <a:ext cx="2321194" cy="640454"/>
            </a:xfrm>
            <a:prstGeom prst="rect">
              <a:avLst/>
            </a:prstGeom>
          </p:spPr>
        </p:pic>
        <p:sp>
          <p:nvSpPr>
            <p:cNvPr id="22" name="Rectangle 21">
              <a:extLst>
                <a:ext uri="{FF2B5EF4-FFF2-40B4-BE49-F238E27FC236}">
                  <a16:creationId xmlns:a16="http://schemas.microsoft.com/office/drawing/2014/main" id="{BF3A66F0-C7E3-F541-92AF-A658670D47FE}"/>
                </a:ext>
              </a:extLst>
            </p:cNvPr>
            <p:cNvSpPr/>
            <p:nvPr/>
          </p:nvSpPr>
          <p:spPr>
            <a:xfrm rot="21440510">
              <a:off x="1912286" y="916641"/>
              <a:ext cx="714255" cy="298812"/>
            </a:xfrm>
            <a:prstGeom prst="rect">
              <a:avLst/>
            </a:prstGeom>
          </p:spPr>
          <p:txBody>
            <a:bodyPr wrap="none">
              <a:spAutoFit/>
            </a:bodyPr>
            <a:lstStyle/>
            <a:p>
              <a:pPr algn="ctr"/>
              <a:r>
                <a:rPr lang="en-US" sz="2800" dirty="0">
                  <a:solidFill>
                    <a:srgbClr val="FFFFFF"/>
                  </a:solidFill>
                  <a:latin typeface="HVD Comic Serif Pro"/>
                  <a:ea typeface="Arial"/>
                  <a:cs typeface="HVD Comic Serif Pro"/>
                  <a:sym typeface="Arial"/>
                </a:rPr>
                <a:t>a day</a:t>
              </a:r>
            </a:p>
          </p:txBody>
        </p:sp>
      </p:grpSp>
      <p:pic>
        <p:nvPicPr>
          <p:cNvPr id="35" name="Picture 3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418732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right)">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32"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strVal val="4*#ppt_w"/>
                                          </p:val>
                                        </p:tav>
                                        <p:tav tm="100000">
                                          <p:val>
                                            <p:strVal val="#ppt_w"/>
                                          </p:val>
                                        </p:tav>
                                      </p:tavLst>
                                    </p:anim>
                                    <p:anim calcmode="lin" valueType="num">
                                      <p:cBhvr>
                                        <p:cTn id="34"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oogle Shape;644;p62" descr="halftone - grey.tif"/>
          <p:cNvPicPr preferRelativeResize="0"/>
          <p:nvPr/>
        </p:nvPicPr>
        <p:blipFill rotWithShape="1">
          <a:blip r:embed="rId2">
            <a:alphaModFix amt="10000"/>
          </a:blip>
          <a:srcRect/>
          <a:stretch/>
        </p:blipFill>
        <p:spPr>
          <a:xfrm rot="18264883">
            <a:off x="-517380" y="91847"/>
            <a:ext cx="5681472" cy="6478016"/>
          </a:xfrm>
          <a:prstGeom prst="rect">
            <a:avLst/>
          </a:prstGeom>
          <a:noFill/>
          <a:ln>
            <a:noFill/>
          </a:ln>
        </p:spPr>
      </p:pic>
      <p:pic>
        <p:nvPicPr>
          <p:cNvPr id="43" name="Google Shape;644;p62" descr="halftone - grey.tif"/>
          <p:cNvPicPr preferRelativeResize="0"/>
          <p:nvPr/>
        </p:nvPicPr>
        <p:blipFill rotWithShape="1">
          <a:blip r:embed="rId2">
            <a:alphaModFix amt="10000"/>
          </a:blip>
          <a:srcRect/>
          <a:stretch/>
        </p:blipFill>
        <p:spPr>
          <a:xfrm rot="3824383">
            <a:off x="7600357" y="338149"/>
            <a:ext cx="5681472" cy="6478016"/>
          </a:xfrm>
          <a:prstGeom prst="rect">
            <a:avLst/>
          </a:prstGeom>
          <a:noFill/>
          <a:ln>
            <a:noFill/>
          </a:ln>
        </p:spPr>
      </p:pic>
      <p:sp>
        <p:nvSpPr>
          <p:cNvPr id="35" name="Freeform 34"/>
          <p:cNvSpPr/>
          <p:nvPr/>
        </p:nvSpPr>
        <p:spPr>
          <a:xfrm>
            <a:off x="1776376" y="2001213"/>
            <a:ext cx="8752139" cy="3313737"/>
          </a:xfrm>
          <a:custGeom>
            <a:avLst/>
            <a:gdLst>
              <a:gd name="connsiteX0" fmla="*/ 0 w 7504545"/>
              <a:gd name="connsiteY0" fmla="*/ 0 h 2917152"/>
              <a:gd name="connsiteX1" fmla="*/ 7427575 w 7504545"/>
              <a:gd name="connsiteY1" fmla="*/ 7697 h 2917152"/>
              <a:gd name="connsiteX2" fmla="*/ 7504545 w 7504545"/>
              <a:gd name="connsiteY2" fmla="*/ 2917152 h 2917152"/>
              <a:gd name="connsiteX3" fmla="*/ 23091 w 7504545"/>
              <a:gd name="connsiteY3" fmla="*/ 2886364 h 2917152"/>
              <a:gd name="connsiteX4" fmla="*/ 0 w 7504545"/>
              <a:gd name="connsiteY4" fmla="*/ 0 h 2917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4545" h="2917152">
                <a:moveTo>
                  <a:pt x="0" y="0"/>
                </a:moveTo>
                <a:lnTo>
                  <a:pt x="7427575" y="7697"/>
                </a:lnTo>
                <a:lnTo>
                  <a:pt x="7504545" y="2917152"/>
                </a:lnTo>
                <a:lnTo>
                  <a:pt x="23091" y="2886364"/>
                </a:lnTo>
                <a:lnTo>
                  <a:pt x="0" y="0"/>
                </a:lnTo>
                <a:close/>
              </a:path>
            </a:pathLst>
          </a:custGeom>
          <a:solidFill>
            <a:srgbClr val="E0007E"/>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prstClr val="white"/>
              </a:solidFill>
            </a:endParaRPr>
          </a:p>
        </p:txBody>
      </p:sp>
      <p:grpSp>
        <p:nvGrpSpPr>
          <p:cNvPr id="5" name="Group 4"/>
          <p:cNvGrpSpPr/>
          <p:nvPr/>
        </p:nvGrpSpPr>
        <p:grpSpPr>
          <a:xfrm>
            <a:off x="3773757" y="973776"/>
            <a:ext cx="4725128" cy="1362103"/>
            <a:chOff x="2775579" y="379950"/>
            <a:chExt cx="3563093" cy="1021577"/>
          </a:xfrm>
          <a:solidFill>
            <a:srgbClr val="7996C2"/>
          </a:solidFill>
        </p:grpSpPr>
        <p:sp>
          <p:nvSpPr>
            <p:cNvPr id="2" name="Freeform 1"/>
            <p:cNvSpPr/>
            <p:nvPr/>
          </p:nvSpPr>
          <p:spPr>
            <a:xfrm>
              <a:off x="2775579" y="379950"/>
              <a:ext cx="3563093" cy="1021577"/>
            </a:xfrm>
            <a:custGeom>
              <a:avLst/>
              <a:gdLst>
                <a:gd name="connsiteX0" fmla="*/ 0 w 9506424"/>
                <a:gd name="connsiteY0" fmla="*/ 0 h 1680296"/>
                <a:gd name="connsiteX1" fmla="*/ 3335587 w 9506424"/>
                <a:gd name="connsiteY1" fmla="*/ 38480 h 1680296"/>
                <a:gd name="connsiteX2" fmla="*/ 7453755 w 9506424"/>
                <a:gd name="connsiteY2" fmla="*/ 12827 h 1680296"/>
                <a:gd name="connsiteX3" fmla="*/ 9506424 w 9506424"/>
                <a:gd name="connsiteY3" fmla="*/ 0 h 1680296"/>
                <a:gd name="connsiteX4" fmla="*/ 9506424 w 9506424"/>
                <a:gd name="connsiteY4" fmla="*/ 1680296 h 1680296"/>
                <a:gd name="connsiteX5" fmla="*/ 4875089 w 9506424"/>
                <a:gd name="connsiteY5" fmla="*/ 1628989 h 1680296"/>
                <a:gd name="connsiteX6" fmla="*/ 3335587 w 9506424"/>
                <a:gd name="connsiteY6" fmla="*/ 1667469 h 1680296"/>
                <a:gd name="connsiteX7" fmla="*/ 1321406 w 9506424"/>
                <a:gd name="connsiteY7" fmla="*/ 1616162 h 1680296"/>
                <a:gd name="connsiteX8" fmla="*/ 38487 w 9506424"/>
                <a:gd name="connsiteY8" fmla="*/ 1641816 h 1680296"/>
                <a:gd name="connsiteX9" fmla="*/ 0 w 9506424"/>
                <a:gd name="connsiteY9" fmla="*/ 0 h 16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06424" h="1680296">
                  <a:moveTo>
                    <a:pt x="0" y="0"/>
                  </a:moveTo>
                  <a:lnTo>
                    <a:pt x="3335587" y="38480"/>
                  </a:lnTo>
                  <a:lnTo>
                    <a:pt x="7453755" y="12827"/>
                  </a:lnTo>
                  <a:lnTo>
                    <a:pt x="9506424" y="0"/>
                  </a:lnTo>
                  <a:lnTo>
                    <a:pt x="9506424" y="1680296"/>
                  </a:lnTo>
                  <a:lnTo>
                    <a:pt x="4875089" y="1628989"/>
                  </a:lnTo>
                  <a:lnTo>
                    <a:pt x="3335587" y="1667469"/>
                  </a:lnTo>
                  <a:lnTo>
                    <a:pt x="1321406" y="1616162"/>
                  </a:lnTo>
                  <a:lnTo>
                    <a:pt x="38487" y="1641816"/>
                  </a:lnTo>
                  <a:lnTo>
                    <a:pt x="0" y="0"/>
                  </a:lnTo>
                  <a:close/>
                </a:path>
              </a:pathLst>
            </a:custGeom>
            <a:grp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prstClr val="white"/>
                </a:solidFill>
              </a:endParaRPr>
            </a:p>
          </p:txBody>
        </p:sp>
        <p:sp>
          <p:nvSpPr>
            <p:cNvPr id="3" name="TextBox 2"/>
            <p:cNvSpPr txBox="1"/>
            <p:nvPr/>
          </p:nvSpPr>
          <p:spPr>
            <a:xfrm>
              <a:off x="2775579" y="630697"/>
              <a:ext cx="3563093" cy="530914"/>
            </a:xfrm>
            <a:prstGeom prst="rect">
              <a:avLst/>
            </a:prstGeom>
            <a:grpFill/>
          </p:spPr>
          <p:txBody>
            <a:bodyPr wrap="square" rtlCol="0" anchor="ctr">
              <a:spAutoFit/>
            </a:bodyPr>
            <a:lstStyle/>
            <a:p>
              <a:pPr algn="ctr"/>
              <a:r>
                <a:rPr lang="en-GB" sz="4000" dirty="0">
                  <a:solidFill>
                    <a:prstClr val="white"/>
                  </a:solidFill>
                  <a:latin typeface="HVD Comic Serif Pro"/>
                  <a:cs typeface="HVD Comic Serif Pro"/>
                </a:rPr>
                <a:t>Spending Money</a:t>
              </a:r>
              <a:endParaRPr lang="en-US" sz="4000" dirty="0">
                <a:solidFill>
                  <a:prstClr val="white"/>
                </a:solidFill>
                <a:latin typeface="HVD Comic Serif Pro"/>
                <a:cs typeface="HVD Comic Serif Pro"/>
              </a:endParaRPr>
            </a:p>
          </p:txBody>
        </p:sp>
      </p:grpSp>
      <p:sp>
        <p:nvSpPr>
          <p:cNvPr id="30" name="TextBox 29"/>
          <p:cNvSpPr txBox="1"/>
          <p:nvPr/>
        </p:nvSpPr>
        <p:spPr>
          <a:xfrm>
            <a:off x="2755329" y="2835987"/>
            <a:ext cx="6870813" cy="1754326"/>
          </a:xfrm>
          <a:prstGeom prst="rect">
            <a:avLst/>
          </a:prstGeom>
          <a:noFill/>
        </p:spPr>
        <p:txBody>
          <a:bodyPr wrap="square" rtlCol="0">
            <a:spAutoFit/>
          </a:bodyPr>
          <a:lstStyle/>
          <a:p>
            <a:pPr algn="ctr">
              <a:buClr>
                <a:srgbClr val="FFFF00"/>
              </a:buClr>
            </a:pPr>
            <a:r>
              <a:rPr lang="en-US" sz="3600" dirty="0">
                <a:solidFill>
                  <a:prstClr val="white"/>
                </a:solidFill>
                <a:latin typeface="HVD Comic Serif Pro"/>
                <a:cs typeface="HVD Comic Serif Pro"/>
              </a:rPr>
              <a:t>In your groups/pairs discuss how you would feel in the following scenarios:</a:t>
            </a:r>
          </a:p>
        </p:txBody>
      </p:sp>
      <p:pic>
        <p:nvPicPr>
          <p:cNvPr id="37" name="Picture 36" descr="pound coins 3 - 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128" y="0"/>
            <a:ext cx="2807216" cy="1406515"/>
          </a:xfrm>
          <a:prstGeom prst="rect">
            <a:avLst/>
          </a:prstGeom>
          <a:effectLst>
            <a:outerShdw blurRad="50800" dist="38100" dir="2700000" algn="tl" rotWithShape="0">
              <a:prstClr val="black">
                <a:alpha val="24000"/>
              </a:prstClr>
            </a:outerShdw>
          </a:effectLst>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1280801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Google Shape;644;p62" descr="halftone - grey.tif"/>
          <p:cNvPicPr preferRelativeResize="0"/>
          <p:nvPr/>
        </p:nvPicPr>
        <p:blipFill rotWithShape="1">
          <a:blip r:embed="rId3">
            <a:alphaModFix amt="10000"/>
          </a:blip>
          <a:srcRect/>
          <a:stretch/>
        </p:blipFill>
        <p:spPr>
          <a:xfrm rot="19552539">
            <a:off x="8312101" y="-2093573"/>
            <a:ext cx="5681472" cy="6478016"/>
          </a:xfrm>
          <a:prstGeom prst="rect">
            <a:avLst/>
          </a:prstGeom>
          <a:noFill/>
          <a:ln>
            <a:noFill/>
          </a:ln>
        </p:spPr>
      </p:pic>
      <p:pic>
        <p:nvPicPr>
          <p:cNvPr id="55" name="Google Shape;644;p62" descr="halftone - grey.tif"/>
          <p:cNvPicPr preferRelativeResize="0"/>
          <p:nvPr/>
        </p:nvPicPr>
        <p:blipFill rotWithShape="1">
          <a:blip r:embed="rId3">
            <a:alphaModFix amt="10000"/>
          </a:blip>
          <a:srcRect/>
          <a:stretch/>
        </p:blipFill>
        <p:spPr>
          <a:xfrm rot="19552539">
            <a:off x="-2921141" y="624735"/>
            <a:ext cx="5681472" cy="6478016"/>
          </a:xfrm>
          <a:prstGeom prst="rect">
            <a:avLst/>
          </a:prstGeom>
          <a:noFill/>
          <a:ln>
            <a:noFill/>
          </a:ln>
        </p:spPr>
      </p:pic>
      <p:grpSp>
        <p:nvGrpSpPr>
          <p:cNvPr id="35" name="Group 34"/>
          <p:cNvGrpSpPr/>
          <p:nvPr/>
        </p:nvGrpSpPr>
        <p:grpSpPr>
          <a:xfrm rot="21433389">
            <a:off x="492295" y="1934628"/>
            <a:ext cx="6248470" cy="1001802"/>
            <a:chOff x="2978656" y="551547"/>
            <a:chExt cx="11046802" cy="751351"/>
          </a:xfrm>
          <a:effectLst>
            <a:outerShdw blurRad="50800" dist="38100" dir="2700000" algn="tl" rotWithShape="0">
              <a:prstClr val="black">
                <a:alpha val="20000"/>
              </a:prstClr>
            </a:outerShdw>
          </a:effectLst>
        </p:grpSpPr>
        <p:sp>
          <p:nvSpPr>
            <p:cNvPr id="58" name="Freeform 57"/>
            <p:cNvSpPr/>
            <p:nvPr/>
          </p:nvSpPr>
          <p:spPr>
            <a:xfrm>
              <a:off x="3014857" y="551547"/>
              <a:ext cx="11010601" cy="751351"/>
            </a:xfrm>
            <a:custGeom>
              <a:avLst/>
              <a:gdLst>
                <a:gd name="connsiteX0" fmla="*/ 38488 w 5054698"/>
                <a:gd name="connsiteY0" fmla="*/ 12827 h 692641"/>
                <a:gd name="connsiteX1" fmla="*/ 1436869 w 5054698"/>
                <a:gd name="connsiteY1" fmla="*/ 0 h 692641"/>
                <a:gd name="connsiteX2" fmla="*/ 2912225 w 5054698"/>
                <a:gd name="connsiteY2" fmla="*/ 12827 h 692641"/>
                <a:gd name="connsiteX3" fmla="*/ 5054698 w 5054698"/>
                <a:gd name="connsiteY3" fmla="*/ 0 h 692641"/>
                <a:gd name="connsiteX4" fmla="*/ 5054698 w 5054698"/>
                <a:gd name="connsiteY4" fmla="*/ 692641 h 692641"/>
                <a:gd name="connsiteX5" fmla="*/ 2488862 w 5054698"/>
                <a:gd name="connsiteY5" fmla="*/ 666988 h 692641"/>
                <a:gd name="connsiteX6" fmla="*/ 0 w 5054698"/>
                <a:gd name="connsiteY6" fmla="*/ 679814 h 692641"/>
                <a:gd name="connsiteX7" fmla="*/ 38488 w 5054698"/>
                <a:gd name="connsiteY7" fmla="*/ 12827 h 69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4698" h="692641">
                  <a:moveTo>
                    <a:pt x="38488" y="12827"/>
                  </a:moveTo>
                  <a:lnTo>
                    <a:pt x="1436869" y="0"/>
                  </a:lnTo>
                  <a:lnTo>
                    <a:pt x="2912225" y="12827"/>
                  </a:lnTo>
                  <a:lnTo>
                    <a:pt x="5054698" y="0"/>
                  </a:lnTo>
                  <a:lnTo>
                    <a:pt x="5054698" y="692641"/>
                  </a:lnTo>
                  <a:lnTo>
                    <a:pt x="2488862" y="666988"/>
                  </a:lnTo>
                  <a:lnTo>
                    <a:pt x="0" y="679814"/>
                  </a:lnTo>
                  <a:lnTo>
                    <a:pt x="38488" y="12827"/>
                  </a:lnTo>
                  <a:close/>
                </a:path>
              </a:pathLst>
            </a:custGeom>
            <a:solidFill>
              <a:srgbClr val="EE7F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59" name="Rectangle 58"/>
            <p:cNvSpPr/>
            <p:nvPr/>
          </p:nvSpPr>
          <p:spPr>
            <a:xfrm>
              <a:off x="2978656" y="610905"/>
              <a:ext cx="10970971" cy="623247"/>
            </a:xfrm>
            <a:prstGeom prst="rect">
              <a:avLst/>
            </a:prstGeom>
          </p:spPr>
          <p:txBody>
            <a:bodyPr wrap="square">
              <a:spAutoFit/>
            </a:bodyPr>
            <a:lstStyle/>
            <a:p>
              <a:pPr algn="ctr"/>
              <a:r>
                <a:rPr lang="en-GB" sz="2400" dirty="0">
                  <a:solidFill>
                    <a:srgbClr val="FFFFFF"/>
                  </a:solidFill>
                  <a:latin typeface="HVD Comic Serif Pro"/>
                  <a:cs typeface="HVD Comic Serif Pro"/>
                </a:rPr>
                <a:t>You get the job you wanted and they are paying you £10 an hour</a:t>
              </a:r>
              <a:r>
                <a:rPr lang="en-GB" altLang="en-US" sz="2400" dirty="0">
                  <a:solidFill>
                    <a:srgbClr val="FFFFFF"/>
                  </a:solidFill>
                  <a:latin typeface="HVD Comic Serif Pro" pitchFamily="50" charset="0"/>
                </a:rPr>
                <a:t>. </a:t>
              </a:r>
              <a:endParaRPr lang="en-GB" sz="2400" dirty="0">
                <a:solidFill>
                  <a:schemeClr val="bg1"/>
                </a:solidFill>
                <a:latin typeface="HVD Comic Serif Pro"/>
                <a:cs typeface="HVD Comic Serif Pro"/>
              </a:endParaRPr>
            </a:p>
          </p:txBody>
        </p:sp>
      </p:grpSp>
      <p:grpSp>
        <p:nvGrpSpPr>
          <p:cNvPr id="38" name="Group 37">
            <a:extLst>
              <a:ext uri="{FF2B5EF4-FFF2-40B4-BE49-F238E27FC236}">
                <a16:creationId xmlns:a16="http://schemas.microsoft.com/office/drawing/2014/main" id="{B6794131-74A6-7142-AE3E-6EC3A2C689AC}"/>
              </a:ext>
            </a:extLst>
          </p:cNvPr>
          <p:cNvGrpSpPr/>
          <p:nvPr/>
        </p:nvGrpSpPr>
        <p:grpSpPr>
          <a:xfrm rot="21446860">
            <a:off x="1503324" y="3197493"/>
            <a:ext cx="6979540" cy="2221773"/>
            <a:chOff x="3014857" y="620555"/>
            <a:chExt cx="6401762" cy="1666330"/>
          </a:xfrm>
          <a:effectLst>
            <a:outerShdw blurRad="50800" dist="38100" dir="2700000" algn="tl" rotWithShape="0">
              <a:prstClr val="black">
                <a:alpha val="20000"/>
              </a:prstClr>
            </a:outerShdw>
          </a:effectLst>
        </p:grpSpPr>
        <p:sp>
          <p:nvSpPr>
            <p:cNvPr id="39" name="Freeform 38">
              <a:extLst>
                <a:ext uri="{FF2B5EF4-FFF2-40B4-BE49-F238E27FC236}">
                  <a16:creationId xmlns:a16="http://schemas.microsoft.com/office/drawing/2014/main" id="{553E2D22-5C39-D547-A6DE-C89004F51961}"/>
                </a:ext>
              </a:extLst>
            </p:cNvPr>
            <p:cNvSpPr/>
            <p:nvPr/>
          </p:nvSpPr>
          <p:spPr>
            <a:xfrm>
              <a:off x="3014857" y="620555"/>
              <a:ext cx="6401762" cy="1666330"/>
            </a:xfrm>
            <a:custGeom>
              <a:avLst/>
              <a:gdLst>
                <a:gd name="connsiteX0" fmla="*/ 38488 w 5054698"/>
                <a:gd name="connsiteY0" fmla="*/ 12827 h 692641"/>
                <a:gd name="connsiteX1" fmla="*/ 1436869 w 5054698"/>
                <a:gd name="connsiteY1" fmla="*/ 0 h 692641"/>
                <a:gd name="connsiteX2" fmla="*/ 2912225 w 5054698"/>
                <a:gd name="connsiteY2" fmla="*/ 12827 h 692641"/>
                <a:gd name="connsiteX3" fmla="*/ 5054698 w 5054698"/>
                <a:gd name="connsiteY3" fmla="*/ 0 h 692641"/>
                <a:gd name="connsiteX4" fmla="*/ 5054698 w 5054698"/>
                <a:gd name="connsiteY4" fmla="*/ 692641 h 692641"/>
                <a:gd name="connsiteX5" fmla="*/ 2488862 w 5054698"/>
                <a:gd name="connsiteY5" fmla="*/ 666988 h 692641"/>
                <a:gd name="connsiteX6" fmla="*/ 0 w 5054698"/>
                <a:gd name="connsiteY6" fmla="*/ 679814 h 692641"/>
                <a:gd name="connsiteX7" fmla="*/ 38488 w 5054698"/>
                <a:gd name="connsiteY7" fmla="*/ 12827 h 69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4698" h="692641">
                  <a:moveTo>
                    <a:pt x="38488" y="12827"/>
                  </a:moveTo>
                  <a:lnTo>
                    <a:pt x="1436869" y="0"/>
                  </a:lnTo>
                  <a:lnTo>
                    <a:pt x="2912225" y="12827"/>
                  </a:lnTo>
                  <a:lnTo>
                    <a:pt x="5054698" y="0"/>
                  </a:lnTo>
                  <a:lnTo>
                    <a:pt x="5054698" y="692641"/>
                  </a:lnTo>
                  <a:lnTo>
                    <a:pt x="2488862" y="666988"/>
                  </a:lnTo>
                  <a:lnTo>
                    <a:pt x="0" y="679814"/>
                  </a:lnTo>
                  <a:lnTo>
                    <a:pt x="38488" y="12827"/>
                  </a:lnTo>
                  <a:close/>
                </a:path>
              </a:pathLst>
            </a:custGeom>
            <a:solidFill>
              <a:srgbClr val="EE7F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1" name="Rectangle 40">
              <a:extLst>
                <a:ext uri="{FF2B5EF4-FFF2-40B4-BE49-F238E27FC236}">
                  <a16:creationId xmlns:a16="http://schemas.microsoft.com/office/drawing/2014/main" id="{4675E46E-9B6C-624D-AE0C-5286CD1CA058}"/>
                </a:ext>
              </a:extLst>
            </p:cNvPr>
            <p:cNvSpPr/>
            <p:nvPr/>
          </p:nvSpPr>
          <p:spPr>
            <a:xfrm>
              <a:off x="3227502" y="975058"/>
              <a:ext cx="6010039" cy="900247"/>
            </a:xfrm>
            <a:prstGeom prst="rect">
              <a:avLst/>
            </a:prstGeom>
          </p:spPr>
          <p:txBody>
            <a:bodyPr wrap="square">
              <a:spAutoFit/>
            </a:bodyPr>
            <a:lstStyle/>
            <a:p>
              <a:pPr algn="ctr"/>
              <a:r>
                <a:rPr lang="en-US" sz="2400" dirty="0">
                  <a:solidFill>
                    <a:srgbClr val="FFFFFF"/>
                  </a:solidFill>
                  <a:latin typeface="HVD Comic Serif Pro"/>
                  <a:cs typeface="HVD Comic Serif Pro"/>
                </a:rPr>
                <a:t>Your colleague does the same job you do but they get £15 an hour because they are 3 years older than you.</a:t>
              </a:r>
            </a:p>
          </p:txBody>
        </p:sp>
      </p:grpSp>
      <p:grpSp>
        <p:nvGrpSpPr>
          <p:cNvPr id="37" name="Group 36"/>
          <p:cNvGrpSpPr/>
          <p:nvPr/>
        </p:nvGrpSpPr>
        <p:grpSpPr>
          <a:xfrm>
            <a:off x="3854946" y="209680"/>
            <a:ext cx="4280602" cy="2718702"/>
            <a:chOff x="885122" y="372920"/>
            <a:chExt cx="1552423" cy="2039027"/>
          </a:xfrm>
          <a:effectLst>
            <a:outerShdw blurRad="50800" dist="38100" dir="2700000" algn="tl" rotWithShape="0">
              <a:prstClr val="black">
                <a:alpha val="20000"/>
              </a:prstClr>
            </a:outerShdw>
          </a:effectLst>
        </p:grpSpPr>
        <p:sp>
          <p:nvSpPr>
            <p:cNvPr id="32" name="Freeform 31"/>
            <p:cNvSpPr/>
            <p:nvPr/>
          </p:nvSpPr>
          <p:spPr>
            <a:xfrm>
              <a:off x="898043" y="372920"/>
              <a:ext cx="1539502" cy="819962"/>
            </a:xfrm>
            <a:custGeom>
              <a:avLst/>
              <a:gdLst>
                <a:gd name="connsiteX0" fmla="*/ 0 w 1539502"/>
                <a:gd name="connsiteY0" fmla="*/ 25653 h 731121"/>
                <a:gd name="connsiteX1" fmla="*/ 731264 w 1539502"/>
                <a:gd name="connsiteY1" fmla="*/ 38480 h 731121"/>
                <a:gd name="connsiteX2" fmla="*/ 1513844 w 1539502"/>
                <a:gd name="connsiteY2" fmla="*/ 0 h 731121"/>
                <a:gd name="connsiteX3" fmla="*/ 1539502 w 1539502"/>
                <a:gd name="connsiteY3" fmla="*/ 705467 h 731121"/>
                <a:gd name="connsiteX4" fmla="*/ 38488 w 1539502"/>
                <a:gd name="connsiteY4" fmla="*/ 731121 h 731121"/>
                <a:gd name="connsiteX5" fmla="*/ 0 w 1539502"/>
                <a:gd name="connsiteY5" fmla="*/ 25653 h 73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9502" h="731121">
                  <a:moveTo>
                    <a:pt x="0" y="25653"/>
                  </a:moveTo>
                  <a:lnTo>
                    <a:pt x="731264" y="38480"/>
                  </a:lnTo>
                  <a:lnTo>
                    <a:pt x="1513844" y="0"/>
                  </a:lnTo>
                  <a:lnTo>
                    <a:pt x="1539502" y="705467"/>
                  </a:lnTo>
                  <a:lnTo>
                    <a:pt x="38488" y="731121"/>
                  </a:lnTo>
                  <a:lnTo>
                    <a:pt x="0" y="25653"/>
                  </a:lnTo>
                  <a:close/>
                </a:path>
              </a:pathLst>
            </a:custGeom>
            <a:solidFill>
              <a:srgbClr val="149C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DA0011"/>
                </a:solidFill>
              </a:endParaRPr>
            </a:p>
          </p:txBody>
        </p:sp>
        <p:sp>
          <p:nvSpPr>
            <p:cNvPr id="8" name="Rectangle 7"/>
            <p:cNvSpPr/>
            <p:nvPr/>
          </p:nvSpPr>
          <p:spPr>
            <a:xfrm>
              <a:off x="885122" y="496180"/>
              <a:ext cx="1488186" cy="1915767"/>
            </a:xfrm>
            <a:prstGeom prst="rect">
              <a:avLst/>
            </a:prstGeom>
          </p:spPr>
          <p:txBody>
            <a:bodyPr wrap="square">
              <a:spAutoFit/>
            </a:bodyPr>
            <a:lstStyle/>
            <a:p>
              <a:pPr algn="r"/>
              <a:r>
                <a:rPr lang="en-GB" sz="5333" dirty="0">
                  <a:solidFill>
                    <a:schemeClr val="bg1"/>
                  </a:solidFill>
                  <a:latin typeface="HVD Comic Serif Pro"/>
                  <a:cs typeface="HVD Comic Serif Pro"/>
                </a:rPr>
                <a:t>Scenario 1</a:t>
              </a:r>
            </a:p>
          </p:txBody>
        </p:sp>
      </p:grpSp>
      <p:pic>
        <p:nvPicPr>
          <p:cNvPr id="3" name="Google Shape;617;p60"/>
          <p:cNvPicPr preferRelativeResize="0"/>
          <p:nvPr/>
        </p:nvPicPr>
        <p:blipFill>
          <a:blip r:embed="rId4"/>
          <a:stretch>
            <a:fillRect/>
          </a:stretch>
        </p:blipFill>
        <p:spPr>
          <a:xfrm>
            <a:off x="948951" y="5775793"/>
            <a:ext cx="6526952" cy="1843772"/>
          </a:xfrm>
          <a:prstGeom prst="rect">
            <a:avLst/>
          </a:prstGeom>
          <a:noFill/>
          <a:ln>
            <a:noFill/>
          </a:ln>
          <a:effectLst/>
        </p:spPr>
      </p:pic>
      <p:pic>
        <p:nvPicPr>
          <p:cNvPr id="78" name="Google Shape;617;p60"/>
          <p:cNvPicPr preferRelativeResize="0"/>
          <p:nvPr/>
        </p:nvPicPr>
        <p:blipFill>
          <a:blip r:embed="rId4"/>
          <a:stretch>
            <a:fillRect/>
          </a:stretch>
        </p:blipFill>
        <p:spPr>
          <a:xfrm>
            <a:off x="4652449" y="5631314"/>
            <a:ext cx="6526952" cy="1843772"/>
          </a:xfrm>
          <a:prstGeom prst="rect">
            <a:avLst/>
          </a:prstGeom>
          <a:noFill/>
          <a:ln>
            <a:noFill/>
          </a:ln>
          <a:effectLst/>
        </p:spPr>
      </p:pic>
      <p:pic>
        <p:nvPicPr>
          <p:cNvPr id="45" name="Picture 44">
            <a:extLst>
              <a:ext uri="{FF2B5EF4-FFF2-40B4-BE49-F238E27FC236}">
                <a16:creationId xmlns:a16="http://schemas.microsoft.com/office/drawing/2014/main" id="{41EE9274-C3EC-4646-95F8-A5553AA88BA6}"/>
              </a:ext>
            </a:extLst>
          </p:cNvPr>
          <p:cNvPicPr>
            <a:picLocks noChangeAspect="1"/>
          </p:cNvPicPr>
          <p:nvPr/>
        </p:nvPicPr>
        <p:blipFill>
          <a:blip r:embed="rId5"/>
          <a:stretch>
            <a:fillRect/>
          </a:stretch>
        </p:blipFill>
        <p:spPr>
          <a:xfrm>
            <a:off x="6013061" y="873681"/>
            <a:ext cx="3934569" cy="3934569"/>
          </a:xfrm>
          <a:prstGeom prst="rect">
            <a:avLst/>
          </a:prstGeom>
        </p:spPr>
      </p:pic>
      <p:sp>
        <p:nvSpPr>
          <p:cNvPr id="49" name="TextBox 48">
            <a:extLst>
              <a:ext uri="{FF2B5EF4-FFF2-40B4-BE49-F238E27FC236}">
                <a16:creationId xmlns:a16="http://schemas.microsoft.com/office/drawing/2014/main" id="{0ADC109C-B0B4-824C-A7F7-C9A1CAB37818}"/>
              </a:ext>
            </a:extLst>
          </p:cNvPr>
          <p:cNvSpPr txBox="1"/>
          <p:nvPr/>
        </p:nvSpPr>
        <p:spPr>
          <a:xfrm>
            <a:off x="6714081" y="2604544"/>
            <a:ext cx="2374402" cy="830997"/>
          </a:xfrm>
          <a:prstGeom prst="rect">
            <a:avLst/>
          </a:prstGeom>
          <a:noFill/>
        </p:spPr>
        <p:txBody>
          <a:bodyPr wrap="square" rtlCol="0">
            <a:spAutoFit/>
          </a:bodyPr>
          <a:lstStyle/>
          <a:p>
            <a:pPr algn="ctr"/>
            <a:r>
              <a:rPr lang="en-GB" sz="2400" dirty="0">
                <a:solidFill>
                  <a:srgbClr val="FFFFFF"/>
                </a:solidFill>
                <a:latin typeface="HVD Comic Serif Pro"/>
                <a:cs typeface="HVD Comic Serif Pro"/>
              </a:rPr>
              <a:t>How are you feeling?</a:t>
            </a:r>
          </a:p>
        </p:txBody>
      </p:sp>
      <p:pic>
        <p:nvPicPr>
          <p:cNvPr id="50" name="Picture 49">
            <a:extLst>
              <a:ext uri="{FF2B5EF4-FFF2-40B4-BE49-F238E27FC236}">
                <a16:creationId xmlns:a16="http://schemas.microsoft.com/office/drawing/2014/main" id="{41EE9274-C3EC-4646-95F8-A5553AA88BA6}"/>
              </a:ext>
            </a:extLst>
          </p:cNvPr>
          <p:cNvPicPr>
            <a:picLocks noChangeAspect="1"/>
          </p:cNvPicPr>
          <p:nvPr/>
        </p:nvPicPr>
        <p:blipFill>
          <a:blip r:embed="rId5"/>
          <a:stretch>
            <a:fillRect/>
          </a:stretch>
        </p:blipFill>
        <p:spPr>
          <a:xfrm>
            <a:off x="7568027" y="2995645"/>
            <a:ext cx="3934569" cy="3934569"/>
          </a:xfrm>
          <a:prstGeom prst="rect">
            <a:avLst/>
          </a:prstGeom>
        </p:spPr>
      </p:pic>
      <p:sp>
        <p:nvSpPr>
          <p:cNvPr id="51" name="TextBox 50">
            <a:extLst>
              <a:ext uri="{FF2B5EF4-FFF2-40B4-BE49-F238E27FC236}">
                <a16:creationId xmlns:a16="http://schemas.microsoft.com/office/drawing/2014/main" id="{0ADC109C-B0B4-824C-A7F7-C9A1CAB37818}"/>
              </a:ext>
            </a:extLst>
          </p:cNvPr>
          <p:cNvSpPr txBox="1"/>
          <p:nvPr/>
        </p:nvSpPr>
        <p:spPr>
          <a:xfrm>
            <a:off x="8295486" y="4490548"/>
            <a:ext cx="2374402" cy="1384995"/>
          </a:xfrm>
          <a:prstGeom prst="rect">
            <a:avLst/>
          </a:prstGeom>
          <a:noFill/>
        </p:spPr>
        <p:txBody>
          <a:bodyPr wrap="square" rtlCol="0">
            <a:spAutoFit/>
          </a:bodyPr>
          <a:lstStyle/>
          <a:p>
            <a:pPr algn="ctr"/>
            <a:r>
              <a:rPr lang="en-GB" sz="2800" dirty="0">
                <a:solidFill>
                  <a:srgbClr val="FFFFFF"/>
                </a:solidFill>
                <a:latin typeface="HVD Comic Serif Pro"/>
                <a:cs typeface="HVD Comic Serif Pro"/>
              </a:rPr>
              <a:t>How do </a:t>
            </a:r>
          </a:p>
          <a:p>
            <a:pPr algn="ctr"/>
            <a:r>
              <a:rPr lang="en-GB" sz="2800" dirty="0">
                <a:solidFill>
                  <a:srgbClr val="FFFFFF"/>
                </a:solidFill>
                <a:latin typeface="HVD Comic Serif Pro"/>
                <a:cs typeface="HVD Comic Serif Pro"/>
              </a:rPr>
              <a:t>you feel now?</a:t>
            </a:r>
          </a:p>
        </p:txBody>
      </p:sp>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266611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p:cTn id="20" dur="500" fill="hold"/>
                                        <p:tgtEl>
                                          <p:spTgt spid="45"/>
                                        </p:tgtEl>
                                        <p:attrNameLst>
                                          <p:attrName>ppt_w</p:attrName>
                                        </p:attrNameLst>
                                      </p:cBhvr>
                                      <p:tavLst>
                                        <p:tav tm="0">
                                          <p:val>
                                            <p:fltVal val="0"/>
                                          </p:val>
                                        </p:tav>
                                        <p:tav tm="100000">
                                          <p:val>
                                            <p:strVal val="#ppt_w"/>
                                          </p:val>
                                        </p:tav>
                                      </p:tavLst>
                                    </p:anim>
                                    <p:anim calcmode="lin" valueType="num">
                                      <p:cBhvr>
                                        <p:cTn id="21" dur="500" fill="hold"/>
                                        <p:tgtEl>
                                          <p:spTgt spid="45"/>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45"/>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49"/>
                                        </p:tgtEl>
                                        <p:attrNameLst>
                                          <p:attrName>style.visibility</p:attrName>
                                        </p:attrNameLst>
                                      </p:cBhvr>
                                      <p:to>
                                        <p:strVal val="hidden"/>
                                      </p:to>
                                    </p:set>
                                  </p:childTnLst>
                                </p:cTn>
                              </p:par>
                              <p:par>
                                <p:cTn id="28" presetID="2" presetClass="entr" presetSubtype="4"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3" presetClass="entr" presetSubtype="16"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childTnLst>
                                </p:cTn>
                              </p:par>
                              <p:par>
                                <p:cTn id="37" presetID="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1"/>
      <p:bldP spid="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oogle Shape;644;p62" descr="halftone - grey.tif"/>
          <p:cNvPicPr preferRelativeResize="0"/>
          <p:nvPr/>
        </p:nvPicPr>
        <p:blipFill rotWithShape="1">
          <a:blip r:embed="rId2">
            <a:alphaModFix amt="10000"/>
          </a:blip>
          <a:srcRect/>
          <a:stretch/>
        </p:blipFill>
        <p:spPr>
          <a:xfrm rot="18264883">
            <a:off x="-517380" y="91847"/>
            <a:ext cx="5681472" cy="6478016"/>
          </a:xfrm>
          <a:prstGeom prst="rect">
            <a:avLst/>
          </a:prstGeom>
          <a:noFill/>
          <a:ln>
            <a:noFill/>
          </a:ln>
        </p:spPr>
      </p:pic>
      <p:pic>
        <p:nvPicPr>
          <p:cNvPr id="43" name="Google Shape;644;p62" descr="halftone - grey.tif"/>
          <p:cNvPicPr preferRelativeResize="0"/>
          <p:nvPr/>
        </p:nvPicPr>
        <p:blipFill rotWithShape="1">
          <a:blip r:embed="rId2">
            <a:alphaModFix amt="10000"/>
          </a:blip>
          <a:srcRect/>
          <a:stretch/>
        </p:blipFill>
        <p:spPr>
          <a:xfrm rot="3824383">
            <a:off x="7600357" y="338149"/>
            <a:ext cx="5681472" cy="6478016"/>
          </a:xfrm>
          <a:prstGeom prst="rect">
            <a:avLst/>
          </a:prstGeom>
          <a:noFill/>
          <a:ln>
            <a:noFill/>
          </a:ln>
        </p:spPr>
      </p:pic>
      <p:sp>
        <p:nvSpPr>
          <p:cNvPr id="16" name="Freeform 15"/>
          <p:cNvSpPr/>
          <p:nvPr/>
        </p:nvSpPr>
        <p:spPr>
          <a:xfrm rot="21346198">
            <a:off x="725633" y="2231687"/>
            <a:ext cx="6723883" cy="1508611"/>
          </a:xfrm>
          <a:custGeom>
            <a:avLst/>
            <a:gdLst>
              <a:gd name="connsiteX0" fmla="*/ 0 w 9506424"/>
              <a:gd name="connsiteY0" fmla="*/ 0 h 1680296"/>
              <a:gd name="connsiteX1" fmla="*/ 3335587 w 9506424"/>
              <a:gd name="connsiteY1" fmla="*/ 38480 h 1680296"/>
              <a:gd name="connsiteX2" fmla="*/ 7453755 w 9506424"/>
              <a:gd name="connsiteY2" fmla="*/ 12827 h 1680296"/>
              <a:gd name="connsiteX3" fmla="*/ 9506424 w 9506424"/>
              <a:gd name="connsiteY3" fmla="*/ 0 h 1680296"/>
              <a:gd name="connsiteX4" fmla="*/ 9506424 w 9506424"/>
              <a:gd name="connsiteY4" fmla="*/ 1680296 h 1680296"/>
              <a:gd name="connsiteX5" fmla="*/ 4875089 w 9506424"/>
              <a:gd name="connsiteY5" fmla="*/ 1628989 h 1680296"/>
              <a:gd name="connsiteX6" fmla="*/ 3335587 w 9506424"/>
              <a:gd name="connsiteY6" fmla="*/ 1667469 h 1680296"/>
              <a:gd name="connsiteX7" fmla="*/ 1321406 w 9506424"/>
              <a:gd name="connsiteY7" fmla="*/ 1616162 h 1680296"/>
              <a:gd name="connsiteX8" fmla="*/ 38487 w 9506424"/>
              <a:gd name="connsiteY8" fmla="*/ 1641816 h 1680296"/>
              <a:gd name="connsiteX9" fmla="*/ 0 w 9506424"/>
              <a:gd name="connsiteY9" fmla="*/ 0 h 16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06424" h="1680296">
                <a:moveTo>
                  <a:pt x="0" y="0"/>
                </a:moveTo>
                <a:lnTo>
                  <a:pt x="3335587" y="38480"/>
                </a:lnTo>
                <a:lnTo>
                  <a:pt x="7453755" y="12827"/>
                </a:lnTo>
                <a:lnTo>
                  <a:pt x="9506424" y="0"/>
                </a:lnTo>
                <a:lnTo>
                  <a:pt x="9506424" y="1680296"/>
                </a:lnTo>
                <a:lnTo>
                  <a:pt x="4875089" y="1628989"/>
                </a:lnTo>
                <a:lnTo>
                  <a:pt x="3335587" y="1667469"/>
                </a:lnTo>
                <a:lnTo>
                  <a:pt x="1321406" y="1616162"/>
                </a:lnTo>
                <a:lnTo>
                  <a:pt x="38487" y="1641816"/>
                </a:lnTo>
                <a:lnTo>
                  <a:pt x="0" y="0"/>
                </a:lnTo>
                <a:close/>
              </a:path>
            </a:pathLst>
          </a:custGeom>
          <a:solidFill>
            <a:srgbClr val="CE1B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rot="21340629">
            <a:off x="978535" y="2295490"/>
            <a:ext cx="6776614" cy="1323439"/>
          </a:xfrm>
          <a:prstGeom prst="rect">
            <a:avLst/>
          </a:prstGeom>
          <a:noFill/>
        </p:spPr>
        <p:txBody>
          <a:bodyPr wrap="square" rtlCol="0">
            <a:spAutoFit/>
          </a:bodyPr>
          <a:lstStyle/>
          <a:p>
            <a:pPr>
              <a:spcBef>
                <a:spcPct val="0"/>
              </a:spcBef>
              <a:buFontTx/>
              <a:buNone/>
            </a:pPr>
            <a:r>
              <a:rPr lang="en-GB" altLang="en-US" sz="2000" dirty="0">
                <a:solidFill>
                  <a:srgbClr val="FFFFFF"/>
                </a:solidFill>
                <a:latin typeface="HVD Comic Serif Pro" pitchFamily="50" charset="0"/>
              </a:rPr>
              <a:t>You’ve just been paid and bought yourself a second pair of Nike trainers for £120 in a different colour, so they match your jacket. </a:t>
            </a:r>
          </a:p>
          <a:p>
            <a:pPr>
              <a:spcBef>
                <a:spcPct val="0"/>
              </a:spcBef>
              <a:buFontTx/>
              <a:buNone/>
            </a:pPr>
            <a:r>
              <a:rPr lang="en-GB" altLang="en-US" sz="2000" dirty="0">
                <a:solidFill>
                  <a:srgbClr val="FFFFFF"/>
                </a:solidFill>
                <a:latin typeface="HVD Comic Serif Pro" pitchFamily="50" charset="0"/>
              </a:rPr>
              <a:t>You still have £500 for the rest of the month.</a:t>
            </a:r>
            <a:endParaRPr lang="en-US" altLang="en-US" sz="2000" dirty="0">
              <a:solidFill>
                <a:srgbClr val="FFFFFF"/>
              </a:solidFill>
              <a:latin typeface="HVD Comic Serif Pro" pitchFamily="50" charset="0"/>
            </a:endParaRPr>
          </a:p>
        </p:txBody>
      </p:sp>
      <p:sp>
        <p:nvSpPr>
          <p:cNvPr id="17" name="Freeform 16"/>
          <p:cNvSpPr/>
          <p:nvPr/>
        </p:nvSpPr>
        <p:spPr>
          <a:xfrm>
            <a:off x="3467593" y="394367"/>
            <a:ext cx="4785757" cy="1103096"/>
          </a:xfrm>
          <a:custGeom>
            <a:avLst/>
            <a:gdLst>
              <a:gd name="connsiteX0" fmla="*/ 0 w 9506424"/>
              <a:gd name="connsiteY0" fmla="*/ 0 h 1680296"/>
              <a:gd name="connsiteX1" fmla="*/ 3335587 w 9506424"/>
              <a:gd name="connsiteY1" fmla="*/ 38480 h 1680296"/>
              <a:gd name="connsiteX2" fmla="*/ 7453755 w 9506424"/>
              <a:gd name="connsiteY2" fmla="*/ 12827 h 1680296"/>
              <a:gd name="connsiteX3" fmla="*/ 9506424 w 9506424"/>
              <a:gd name="connsiteY3" fmla="*/ 0 h 1680296"/>
              <a:gd name="connsiteX4" fmla="*/ 9506424 w 9506424"/>
              <a:gd name="connsiteY4" fmla="*/ 1680296 h 1680296"/>
              <a:gd name="connsiteX5" fmla="*/ 4875089 w 9506424"/>
              <a:gd name="connsiteY5" fmla="*/ 1628989 h 1680296"/>
              <a:gd name="connsiteX6" fmla="*/ 3335587 w 9506424"/>
              <a:gd name="connsiteY6" fmla="*/ 1667469 h 1680296"/>
              <a:gd name="connsiteX7" fmla="*/ 1321406 w 9506424"/>
              <a:gd name="connsiteY7" fmla="*/ 1616162 h 1680296"/>
              <a:gd name="connsiteX8" fmla="*/ 38487 w 9506424"/>
              <a:gd name="connsiteY8" fmla="*/ 1641816 h 1680296"/>
              <a:gd name="connsiteX9" fmla="*/ 0 w 9506424"/>
              <a:gd name="connsiteY9" fmla="*/ 0 h 16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06424" h="1680296">
                <a:moveTo>
                  <a:pt x="0" y="0"/>
                </a:moveTo>
                <a:lnTo>
                  <a:pt x="3335587" y="38480"/>
                </a:lnTo>
                <a:lnTo>
                  <a:pt x="7453755" y="12827"/>
                </a:lnTo>
                <a:lnTo>
                  <a:pt x="9506424" y="0"/>
                </a:lnTo>
                <a:lnTo>
                  <a:pt x="9506424" y="1680296"/>
                </a:lnTo>
                <a:lnTo>
                  <a:pt x="4875089" y="1628989"/>
                </a:lnTo>
                <a:lnTo>
                  <a:pt x="3335587" y="1667469"/>
                </a:lnTo>
                <a:lnTo>
                  <a:pt x="1321406" y="1616162"/>
                </a:lnTo>
                <a:lnTo>
                  <a:pt x="38487" y="1641816"/>
                </a:lnTo>
                <a:lnTo>
                  <a:pt x="0" y="0"/>
                </a:lnTo>
                <a:close/>
              </a:path>
            </a:pathLst>
          </a:custGeom>
          <a:solidFill>
            <a:srgbClr val="16ADBB"/>
          </a:solidFill>
          <a:ln>
            <a:no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3759306" y="488226"/>
            <a:ext cx="4178581" cy="995209"/>
          </a:xfrm>
          <a:prstGeom prst="rect">
            <a:avLst/>
          </a:prstGeom>
          <a:noFill/>
        </p:spPr>
        <p:txBody>
          <a:bodyPr wrap="none" rtlCol="0" anchor="ctr">
            <a:spAutoFit/>
          </a:bodyPr>
          <a:lstStyle/>
          <a:p>
            <a:pPr algn="ctr"/>
            <a:r>
              <a:rPr lang="en-GB" sz="5867" dirty="0">
                <a:solidFill>
                  <a:schemeClr val="bg1"/>
                </a:solidFill>
                <a:latin typeface="HVD Comic Serif Pro"/>
                <a:cs typeface="HVD Comic Serif Pro"/>
              </a:rPr>
              <a:t>Scenario 2</a:t>
            </a:r>
            <a:endParaRPr lang="en-US" sz="5867" dirty="0">
              <a:solidFill>
                <a:schemeClr val="bg1"/>
              </a:solidFill>
              <a:latin typeface="HVD Comic Serif Pro"/>
              <a:cs typeface="HVD Comic Serif Pro"/>
            </a:endParaRPr>
          </a:p>
        </p:txBody>
      </p:sp>
      <p:grpSp>
        <p:nvGrpSpPr>
          <p:cNvPr id="18" name="Group 17">
            <a:extLst>
              <a:ext uri="{FF2B5EF4-FFF2-40B4-BE49-F238E27FC236}">
                <a16:creationId xmlns:a16="http://schemas.microsoft.com/office/drawing/2014/main" id="{CCD90790-6C2D-A94E-8635-E651B3A2B716}"/>
              </a:ext>
            </a:extLst>
          </p:cNvPr>
          <p:cNvGrpSpPr/>
          <p:nvPr/>
        </p:nvGrpSpPr>
        <p:grpSpPr>
          <a:xfrm>
            <a:off x="6538501" y="539290"/>
            <a:ext cx="4350823" cy="4465409"/>
            <a:chOff x="3012530" y="-281322"/>
            <a:chExt cx="5785912" cy="5804636"/>
          </a:xfrm>
        </p:grpSpPr>
        <p:pic>
          <p:nvPicPr>
            <p:cNvPr id="23" name="Picture 22">
              <a:extLst>
                <a:ext uri="{FF2B5EF4-FFF2-40B4-BE49-F238E27FC236}">
                  <a16:creationId xmlns:a16="http://schemas.microsoft.com/office/drawing/2014/main" id="{444778A6-FECF-9249-9424-756B79439E99}"/>
                </a:ext>
              </a:extLst>
            </p:cNvPr>
            <p:cNvPicPr>
              <a:picLocks noChangeAspect="1"/>
            </p:cNvPicPr>
            <p:nvPr/>
          </p:nvPicPr>
          <p:blipFill>
            <a:blip r:embed="rId3"/>
            <a:stretch>
              <a:fillRect/>
            </a:stretch>
          </p:blipFill>
          <p:spPr>
            <a:xfrm>
              <a:off x="3012530" y="-281322"/>
              <a:ext cx="5785912" cy="5804636"/>
            </a:xfrm>
            <a:prstGeom prst="rect">
              <a:avLst/>
            </a:prstGeom>
          </p:spPr>
        </p:pic>
        <p:sp>
          <p:nvSpPr>
            <p:cNvPr id="27" name="Rectangle 26">
              <a:extLst>
                <a:ext uri="{FF2B5EF4-FFF2-40B4-BE49-F238E27FC236}">
                  <a16:creationId xmlns:a16="http://schemas.microsoft.com/office/drawing/2014/main" id="{9A4EB218-D8A8-974F-8154-C5E7C11C5595}"/>
                </a:ext>
              </a:extLst>
            </p:cNvPr>
            <p:cNvSpPr/>
            <p:nvPr/>
          </p:nvSpPr>
          <p:spPr>
            <a:xfrm>
              <a:off x="4699422" y="1419476"/>
              <a:ext cx="2454442" cy="2520518"/>
            </a:xfrm>
            <a:prstGeom prst="rect">
              <a:avLst/>
            </a:prstGeom>
          </p:spPr>
          <p:txBody>
            <a:bodyPr wrap="square">
              <a:spAutoFit/>
            </a:bodyPr>
            <a:lstStyle/>
            <a:p>
              <a:pPr algn="ctr"/>
              <a:r>
                <a:rPr lang="en-GB" sz="2400" dirty="0">
                  <a:solidFill>
                    <a:srgbClr val="FFFFFF"/>
                  </a:solidFill>
                  <a:latin typeface="HVD Comic Serif Pro"/>
                  <a:cs typeface="HVD Comic Serif Pro"/>
                </a:rPr>
                <a:t>How do you feel about your new footwear?</a:t>
              </a:r>
            </a:p>
          </p:txBody>
        </p:sp>
      </p:grpSp>
      <p:sp>
        <p:nvSpPr>
          <p:cNvPr id="28" name="Freeform 27"/>
          <p:cNvSpPr/>
          <p:nvPr/>
        </p:nvSpPr>
        <p:spPr>
          <a:xfrm rot="21346198">
            <a:off x="919162" y="4466792"/>
            <a:ext cx="7968942" cy="1184383"/>
          </a:xfrm>
          <a:custGeom>
            <a:avLst/>
            <a:gdLst>
              <a:gd name="connsiteX0" fmla="*/ 0 w 9506424"/>
              <a:gd name="connsiteY0" fmla="*/ 0 h 1680296"/>
              <a:gd name="connsiteX1" fmla="*/ 3335587 w 9506424"/>
              <a:gd name="connsiteY1" fmla="*/ 38480 h 1680296"/>
              <a:gd name="connsiteX2" fmla="*/ 7453755 w 9506424"/>
              <a:gd name="connsiteY2" fmla="*/ 12827 h 1680296"/>
              <a:gd name="connsiteX3" fmla="*/ 9506424 w 9506424"/>
              <a:gd name="connsiteY3" fmla="*/ 0 h 1680296"/>
              <a:gd name="connsiteX4" fmla="*/ 9506424 w 9506424"/>
              <a:gd name="connsiteY4" fmla="*/ 1680296 h 1680296"/>
              <a:gd name="connsiteX5" fmla="*/ 4875089 w 9506424"/>
              <a:gd name="connsiteY5" fmla="*/ 1628989 h 1680296"/>
              <a:gd name="connsiteX6" fmla="*/ 3335587 w 9506424"/>
              <a:gd name="connsiteY6" fmla="*/ 1667469 h 1680296"/>
              <a:gd name="connsiteX7" fmla="*/ 1321406 w 9506424"/>
              <a:gd name="connsiteY7" fmla="*/ 1616162 h 1680296"/>
              <a:gd name="connsiteX8" fmla="*/ 38487 w 9506424"/>
              <a:gd name="connsiteY8" fmla="*/ 1641816 h 1680296"/>
              <a:gd name="connsiteX9" fmla="*/ 0 w 9506424"/>
              <a:gd name="connsiteY9" fmla="*/ 0 h 16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06424" h="1680296">
                <a:moveTo>
                  <a:pt x="0" y="0"/>
                </a:moveTo>
                <a:lnTo>
                  <a:pt x="3335587" y="38480"/>
                </a:lnTo>
                <a:lnTo>
                  <a:pt x="7453755" y="12827"/>
                </a:lnTo>
                <a:lnTo>
                  <a:pt x="9506424" y="0"/>
                </a:lnTo>
                <a:lnTo>
                  <a:pt x="9506424" y="1680296"/>
                </a:lnTo>
                <a:lnTo>
                  <a:pt x="4875089" y="1628989"/>
                </a:lnTo>
                <a:lnTo>
                  <a:pt x="3335587" y="1667469"/>
                </a:lnTo>
                <a:lnTo>
                  <a:pt x="1321406" y="1616162"/>
                </a:lnTo>
                <a:lnTo>
                  <a:pt x="38487" y="1641816"/>
                </a:lnTo>
                <a:lnTo>
                  <a:pt x="0" y="0"/>
                </a:lnTo>
                <a:close/>
              </a:path>
            </a:pathLst>
          </a:custGeom>
          <a:solidFill>
            <a:srgbClr val="CE1B8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rot="21340629">
            <a:off x="1069440" y="4493423"/>
            <a:ext cx="7781963" cy="1077218"/>
          </a:xfrm>
          <a:prstGeom prst="rect">
            <a:avLst/>
          </a:prstGeom>
          <a:noFill/>
        </p:spPr>
        <p:txBody>
          <a:bodyPr wrap="square" rtlCol="0">
            <a:spAutoFit/>
          </a:bodyPr>
          <a:lstStyle/>
          <a:p>
            <a:pPr>
              <a:spcBef>
                <a:spcPct val="0"/>
              </a:spcBef>
              <a:buFontTx/>
              <a:buNone/>
            </a:pPr>
            <a:r>
              <a:rPr lang="en-GB" altLang="en-US" sz="2000" dirty="0">
                <a:solidFill>
                  <a:srgbClr val="FFFFFF"/>
                </a:solidFill>
                <a:latin typeface="HVD Comic Serif Pro" pitchFamily="50" charset="0"/>
              </a:rPr>
              <a:t>You’re a few days away from your next pay day, but you’ve ran out of money!  You now have to walk an hour to work for the next 3 days</a:t>
            </a:r>
            <a:r>
              <a:rPr lang="en-GB" altLang="en-US" sz="2400" dirty="0">
                <a:solidFill>
                  <a:srgbClr val="FFFFFF"/>
                </a:solidFill>
                <a:latin typeface="HVD Comic Serif Pro" pitchFamily="50" charset="0"/>
              </a:rPr>
              <a:t>.  </a:t>
            </a:r>
            <a:endParaRPr lang="en-US" altLang="en-US" sz="2400" dirty="0">
              <a:solidFill>
                <a:srgbClr val="FFFFFF"/>
              </a:solidFill>
              <a:latin typeface="HVD Comic Serif Pro" pitchFamily="50" charset="0"/>
            </a:endParaRPr>
          </a:p>
        </p:txBody>
      </p:sp>
      <p:pic>
        <p:nvPicPr>
          <p:cNvPr id="29" name="Picture 28">
            <a:extLst>
              <a:ext uri="{FF2B5EF4-FFF2-40B4-BE49-F238E27FC236}">
                <a16:creationId xmlns:a16="http://schemas.microsoft.com/office/drawing/2014/main" id="{444778A6-FECF-9249-9424-756B79439E99}"/>
              </a:ext>
            </a:extLst>
          </p:cNvPr>
          <p:cNvPicPr>
            <a:picLocks noChangeAspect="1"/>
          </p:cNvPicPr>
          <p:nvPr/>
        </p:nvPicPr>
        <p:blipFill>
          <a:blip r:embed="rId3"/>
          <a:stretch>
            <a:fillRect/>
          </a:stretch>
        </p:blipFill>
        <p:spPr>
          <a:xfrm>
            <a:off x="7816911" y="3117752"/>
            <a:ext cx="3959460" cy="4063739"/>
          </a:xfrm>
          <a:prstGeom prst="rect">
            <a:avLst/>
          </a:prstGeom>
        </p:spPr>
      </p:pic>
      <p:sp>
        <p:nvSpPr>
          <p:cNvPr id="31" name="Rectangle 30">
            <a:extLst>
              <a:ext uri="{FF2B5EF4-FFF2-40B4-BE49-F238E27FC236}">
                <a16:creationId xmlns:a16="http://schemas.microsoft.com/office/drawing/2014/main" id="{9A4EB218-D8A8-974F-8154-C5E7C11C5595}"/>
              </a:ext>
            </a:extLst>
          </p:cNvPr>
          <p:cNvSpPr/>
          <p:nvPr/>
        </p:nvSpPr>
        <p:spPr>
          <a:xfrm>
            <a:off x="8778484" y="4411314"/>
            <a:ext cx="1845663" cy="1938992"/>
          </a:xfrm>
          <a:prstGeom prst="rect">
            <a:avLst/>
          </a:prstGeom>
        </p:spPr>
        <p:txBody>
          <a:bodyPr wrap="square">
            <a:spAutoFit/>
          </a:bodyPr>
          <a:lstStyle/>
          <a:p>
            <a:pPr algn="ctr"/>
            <a:r>
              <a:rPr lang="en-GB" sz="2000" dirty="0">
                <a:solidFill>
                  <a:srgbClr val="FFFFFF"/>
                </a:solidFill>
                <a:latin typeface="HVD Comic Serif Pro"/>
                <a:cs typeface="HVD Comic Serif Pro"/>
              </a:rPr>
              <a:t>Does this bother you?  Are you still happy with your purchase?</a:t>
            </a: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56682" y="6325030"/>
            <a:ext cx="810040" cy="572662"/>
          </a:xfrm>
          <a:prstGeom prst="rect">
            <a:avLst/>
          </a:prstGeom>
        </p:spPr>
      </p:pic>
    </p:spTree>
    <p:extLst>
      <p:ext uri="{BB962C8B-B14F-4D97-AF65-F5344CB8AC3E}">
        <p14:creationId xmlns:p14="http://schemas.microsoft.com/office/powerpoint/2010/main" val="382151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32"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strVal val="4*#ppt_w"/>
                                          </p:val>
                                        </p:tav>
                                        <p:tav tm="100000">
                                          <p:val>
                                            <p:strVal val="#ppt_w"/>
                                          </p:val>
                                        </p:tav>
                                      </p:tavLst>
                                    </p:anim>
                                    <p:anim calcmode="lin" valueType="num">
                                      <p:cBhvr>
                                        <p:cTn id="18" dur="500" fill="hold"/>
                                        <p:tgtEl>
                                          <p:spTgt spid="18"/>
                                        </p:tgtEl>
                                        <p:attrNameLst>
                                          <p:attrName>ppt_h</p:attrName>
                                        </p:attrNameLst>
                                      </p:cBhvr>
                                      <p:tavLst>
                                        <p:tav tm="0">
                                          <p:val>
                                            <p:strVal val="4*#ppt_h"/>
                                          </p:val>
                                        </p:tav>
                                        <p:tav tm="100000">
                                          <p:val>
                                            <p:strVal val="#ppt_h"/>
                                          </p:val>
                                        </p:tav>
                                      </p:tavLst>
                                    </p:anim>
                                  </p:childTnLst>
                                </p:cTn>
                              </p:par>
                              <p:par>
                                <p:cTn id="19" presetID="53" presetClass="entr" presetSubtype="16"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8"/>
                                        </p:tgtEl>
                                        <p:attrNameLst>
                                          <p:attrName>style.visibility</p:attrName>
                                        </p:attrNameLst>
                                      </p:cBhvr>
                                      <p:to>
                                        <p:strVal val="hidden"/>
                                      </p:to>
                                    </p:set>
                                  </p:childTnLst>
                                </p:cTn>
                              </p:par>
                              <p:par>
                                <p:cTn id="28" presetID="2" presetClass="entr" presetSubtype="1"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0" grpId="0"/>
      <p:bldP spid="28" grpId="0" animBg="1"/>
      <p:bldP spid="21" grpId="0"/>
      <p:bldP spid="3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TotalTime>
  <Words>598</Words>
  <Application>Microsoft Office PowerPoint</Application>
  <PresentationFormat>Widescreen</PresentationFormat>
  <Paragraphs>63</Paragraphs>
  <Slides>11</Slides>
  <Notes>4</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11</vt:i4>
      </vt:variant>
    </vt:vector>
  </HeadingPairs>
  <TitlesOfParts>
    <vt:vector size="19" baseType="lpstr">
      <vt:lpstr>HVD Comic Serif Pro</vt:lpstr>
      <vt:lpstr>Arial</vt:lpstr>
      <vt:lpstr>Calibri Light</vt:lpstr>
      <vt:lpstr>Calibri</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Tope</dc:creator>
  <cp:lastModifiedBy>Reece Whyte</cp:lastModifiedBy>
  <cp:revision>53</cp:revision>
  <dcterms:created xsi:type="dcterms:W3CDTF">2019-01-11T09:34:20Z</dcterms:created>
  <dcterms:modified xsi:type="dcterms:W3CDTF">2019-08-30T12:33:37Z</dcterms:modified>
</cp:coreProperties>
</file>